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08" r:id="rId2"/>
  </p:sldMasterIdLst>
  <p:notesMasterIdLst>
    <p:notesMasterId r:id="rId17"/>
  </p:notesMasterIdLst>
  <p:handoutMasterIdLst>
    <p:handoutMasterId r:id="rId18"/>
  </p:handoutMasterIdLst>
  <p:sldIdLst>
    <p:sldId id="284" r:id="rId3"/>
    <p:sldId id="285" r:id="rId4"/>
    <p:sldId id="286" r:id="rId5"/>
    <p:sldId id="287" r:id="rId6"/>
    <p:sldId id="297" r:id="rId7"/>
    <p:sldId id="289" r:id="rId8"/>
    <p:sldId id="301" r:id="rId9"/>
    <p:sldId id="290" r:id="rId10"/>
    <p:sldId id="291" r:id="rId11"/>
    <p:sldId id="299" r:id="rId12"/>
    <p:sldId id="300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2" autoAdjust="0"/>
    <p:restoredTop sz="94658" autoAdjust="0"/>
  </p:normalViewPr>
  <p:slideViewPr>
    <p:cSldViewPr>
      <p:cViewPr varScale="1">
        <p:scale>
          <a:sx n="64" d="100"/>
          <a:sy n="64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63"/>
    </p:cViewPr>
  </p:sorterViewPr>
  <p:notesViewPr>
    <p:cSldViewPr>
      <p:cViewPr varScale="1">
        <p:scale>
          <a:sx n="51" d="100"/>
          <a:sy n="51" d="100"/>
        </p:scale>
        <p:origin x="-250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1\Private\Study%20Files\Effigene\CB09-5024-M-EF\1059%20Histology%20sco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58277811427418"/>
          <c:y val="6.4506533738644789E-2"/>
          <c:w val="0.67160155461336657"/>
          <c:h val="0.529533280950288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'Vein count'!$I$31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strRef>
              <c:f>'Vein count'!$J$30:$M$30</c:f>
              <c:strCache>
                <c:ptCount val="4"/>
                <c:pt idx="0">
                  <c:v>Group 1, Vehicle</c:v>
                </c:pt>
                <c:pt idx="1">
                  <c:v>Group 2, Dexamethasone</c:v>
                </c:pt>
                <c:pt idx="2">
                  <c:v>Group 3, VEGF</c:v>
                </c:pt>
                <c:pt idx="3">
                  <c:v>Group 4, TA 1</c:v>
                </c:pt>
              </c:strCache>
            </c:strRef>
          </c:cat>
          <c:val>
            <c:numRef>
              <c:f>'Vein count'!$J$31:$M$31</c:f>
              <c:numCache>
                <c:formatCode>0.0</c:formatCode>
                <c:ptCount val="4"/>
                <c:pt idx="0">
                  <c:v>5.75</c:v>
                </c:pt>
                <c:pt idx="1">
                  <c:v>1.5806451612903238</c:v>
                </c:pt>
                <c:pt idx="2">
                  <c:v>2</c:v>
                </c:pt>
                <c:pt idx="3">
                  <c:v>3.5217391304347827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1-45D9-88C0-281CE2963329}"/>
            </c:ext>
          </c:extLst>
        </c:ser>
        <c:ser>
          <c:idx val="1"/>
          <c:order val="1"/>
          <c:tx>
            <c:strRef>
              <c:f>'Vein count'!$I$32</c:f>
              <c:strCache>
                <c:ptCount val="1"/>
                <c:pt idx="0">
                  <c:v>SD</c:v>
                </c:pt>
              </c:strCache>
            </c:strRef>
          </c:tx>
          <c:invertIfNegative val="0"/>
          <c:cat>
            <c:strRef>
              <c:f>'Vein count'!$J$30:$M$30</c:f>
              <c:strCache>
                <c:ptCount val="4"/>
                <c:pt idx="0">
                  <c:v>Group 1, Vehicle</c:v>
                </c:pt>
                <c:pt idx="1">
                  <c:v>Group 2, Dexamethasone</c:v>
                </c:pt>
                <c:pt idx="2">
                  <c:v>Group 3, VEGF</c:v>
                </c:pt>
                <c:pt idx="3">
                  <c:v>Group 4, TA 1</c:v>
                </c:pt>
              </c:strCache>
            </c:strRef>
          </c:cat>
          <c:val>
            <c:numRef>
              <c:f>'Vein count'!$J$32:$M$32</c:f>
              <c:numCache>
                <c:formatCode>0.0</c:formatCode>
                <c:ptCount val="4"/>
                <c:pt idx="0">
                  <c:v>1.6102351203650809</c:v>
                </c:pt>
                <c:pt idx="1">
                  <c:v>1.2048289933537484</c:v>
                </c:pt>
                <c:pt idx="2">
                  <c:v>1.2048289933537484</c:v>
                </c:pt>
                <c:pt idx="3">
                  <c:v>1.3774008863003639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1-45D9-88C0-281CE2963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395136"/>
        <c:axId val="146396672"/>
      </c:barChart>
      <c:catAx>
        <c:axId val="14639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396672"/>
        <c:crosses val="autoZero"/>
        <c:auto val="1"/>
        <c:lblAlgn val="ctr"/>
        <c:lblOffset val="100"/>
        <c:noMultiLvlLbl val="0"/>
      </c:catAx>
      <c:valAx>
        <c:axId val="14639667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46395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4A863-EFD8-4E1F-9C84-3D46207F044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00884-2343-476B-9B95-A4B21FBA12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8CC05-6543-425B-ADF2-EBB0785C8988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D34C7-076E-4987-9862-8D463BF6C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7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499AA-7143-4446-9739-17D0358A27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6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53E0-4A15-4648-A6A7-EAE4E95B0AB3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9917-FAAC-4005-8761-22CBFB4FD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5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D5EE-16F5-424F-9F5E-1368F9D85979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ED5FF-C8BA-45FC-A20F-763A61BFB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2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6A5B-0F55-4055-A729-CD013355C961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2421-5049-4F93-8DC1-83C4E57A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8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59C74-DFFC-4EEE-96F4-8C10F7B05735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5C24-42D5-42E7-8BAE-418202310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8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F512-260B-4464-AA0F-786EA345F861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EF7F-AE6B-4C37-919A-50669D86E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D999-2FFD-4E42-8568-6F2451FF24BC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2D92-43EC-44DE-919F-BEA51FE71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C170-9A48-4583-A250-64B0827041FD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6B94-8A16-4470-94FD-B6C0A02E1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27E3-899A-4AB0-95F0-98B02ADF900E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70EC-0CDE-4C98-B009-DAF7BD593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4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0E0A-DAAA-4CA7-8FCE-68D2FDA84BB3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0DF1-2C63-4888-AF52-27DBDB402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1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C28A-8983-42A7-89BE-84970667AEE4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6449-5930-4002-AE63-31CB8A81A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2EA0-CCE0-40B0-938A-F6DB3C89176A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D43F-7D28-42BB-9463-5B0F98CB7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8A43-FC2B-4516-827C-06E6241A208D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C2EC2-0F4E-4900-BBED-E272C6EF3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4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4CEE-A8CF-4F79-8E29-805527DC47F3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11A5-A3F8-47B6-87D5-BE8264B09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5B22-41C2-404E-97D3-8C1D247C1CAB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C173-2165-4428-B314-E3752D179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91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3944-2FBF-4572-8E83-565F58C0DF0F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8A69-1371-4F9E-98A1-69CEB17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1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9BC1-D227-4D1C-A881-59FA0D1A3781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0968-C4B6-4A53-819D-D2F62BAD3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D38C-CD83-48DA-9D41-6838B6DE224A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0491-C1D3-4975-AC13-D7A99988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5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462F-1DBE-4CE7-A075-33423AC2E7AA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B0E4-48DB-4652-B30F-47BF394D0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87AD-D988-489A-91F5-1F380D9519B1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EAAA-5FD0-4333-BA25-5A978141A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2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B434-1862-4702-9830-5C36007C1CCC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37E7-121A-42FF-A10F-C53F55566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AAD9-43CD-4AAF-9F69-155A22842053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2527-9C2B-4644-ABFD-185371B05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FBF-7D85-4DA8-9705-EC7078D4684B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B100-7092-4DF1-99B6-001ED720E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8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CF1D91E-4D61-4BB5-A13D-36C9222CAE22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BD3173-BC57-4C7C-8EEB-EC5CF8BDF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A705958-DADC-41F5-95A4-6F2DBC8E17D4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88DE71-BFB2-40D5-848B-8FE37DA0D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33845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28600" y="2895600"/>
            <a:ext cx="8610600" cy="2895600"/>
          </a:xfrm>
          <a:ln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lIns="90000" tIns="45000" rIns="90000" bIns="45000" rtlCol="0" anchor="t">
            <a:normAutofit fontScale="9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/>
                  </a:outerShdw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Preclinical model: Oxygen-induced retinopathy in mice</a:t>
            </a:r>
            <a:b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/>
                  </a:outerShdw>
                  <a:reflection blurRad="12700" stA="28000" endPos="45000" dist="1000" dir="5400000" sy="-100000" algn="bl" rotWithShape="0"/>
                </a:effectLst>
                <a:latin typeface="GillSans Bold" charset="0"/>
              </a:rPr>
            </a:br>
            <a:br>
              <a:rPr lang="en-US" sz="6600" dirty="0">
                <a:latin typeface="GillSans Bold" charset="0"/>
              </a:rPr>
            </a:br>
            <a:endParaRPr lang="en-US" sz="32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257800"/>
            <a:ext cx="2286000" cy="1200150"/>
          </a:xfrm>
          <a:extLst>
            <a:ext uri="{91240B29-F687-4f45-9708-019B960494DF}"/>
          </a:extLst>
        </p:spPr>
        <p:txBody>
          <a:bodyPr lIns="90000" tIns="45000" rIns="90000" bIns="45000"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latin typeface="Futura Book" charset="0"/>
              </a:rPr>
              <a:t>Comparative Biosciences, Inc.</a:t>
            </a:r>
          </a:p>
          <a:p>
            <a:pPr algn="l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latin typeface="Futura Book" charset="0"/>
              </a:rPr>
              <a:t>786 Lucerne Drive</a:t>
            </a:r>
          </a:p>
          <a:p>
            <a:pPr algn="l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latin typeface="Futura Book" charset="0"/>
              </a:rPr>
              <a:t>Sunnyvale, CA 94085</a:t>
            </a:r>
          </a:p>
          <a:p>
            <a:pPr algn="l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latin typeface="Futura Book" charset="0"/>
              </a:rPr>
              <a:t>Telephone: 408.738.9260</a:t>
            </a:r>
          </a:p>
          <a:p>
            <a:pPr algn="l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latin typeface="Futura Book" charset="0"/>
              </a:rPr>
              <a:t>www.compbio.com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533400" y="5334000"/>
            <a:ext cx="0" cy="1066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102" name="Picture 2" descr="New Shadow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4338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" descr="shutterstock_5346900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381000" y="76200"/>
            <a:ext cx="807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ok"/>
                <a:ea typeface="+mn-ea"/>
                <a:cs typeface="+mn-cs"/>
              </a:rPr>
              <a:t>A TRANSLATIONAL APPROACH TO PRECLINICAL RESEARCH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251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676400" y="762000"/>
          <a:ext cx="542774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4361688" imgH="3144012" progId="">
                  <p:embed/>
                </p:oleObj>
              </mc:Choice>
              <mc:Fallback>
                <p:oleObj r:id="rId3" imgW="4361688" imgH="314401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762000"/>
                        <a:ext cx="5427748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5181600"/>
            <a:ext cx="64008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Assessment of retinal new vessel formation  in </a:t>
            </a:r>
            <a:r>
              <a:rPr lang="en-US" sz="11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hyperoxygenated</a:t>
            </a:r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mice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showing number of vessel cross-sections.  Horizontal bars show group means.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Statistically significant compared to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hyperoxygenated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untreated </a:t>
            </a:r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ontrol </a:t>
            </a:r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roup</a:t>
            </a: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18" descr="CBI-PP Logo M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6388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219200" y="457200"/>
          <a:ext cx="56769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4376928" imgH="3183636" progId="">
                  <p:embed/>
                </p:oleObj>
              </mc:Choice>
              <mc:Fallback>
                <p:oleObj r:id="rId3" imgW="4376928" imgH="318363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"/>
                        <a:ext cx="5676900" cy="455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38200" y="5444453"/>
            <a:ext cx="7620000" cy="8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Assessment of retinal new vessel tuft  formation  in </a:t>
            </a:r>
            <a:r>
              <a:rPr lang="en-US" sz="105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hyperoxygenated</a:t>
            </a:r>
            <a:r>
              <a:rPr lang="en-US" sz="105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mice showing number of vessel cross-sections.  Horizontal bars show group means.  * Statistically significant compared to </a:t>
            </a:r>
            <a:r>
              <a:rPr lang="en-US" sz="105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hyperoxygenated</a:t>
            </a:r>
            <a:r>
              <a:rPr lang="en-US" sz="105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untreated control group</a:t>
            </a:r>
            <a:r>
              <a:rPr lang="en-US" sz="9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1600" b="1" dirty="0">
              <a:latin typeface="Arial" pitchFamily="34" charset="0"/>
            </a:endParaRPr>
          </a:p>
        </p:txBody>
      </p:sp>
      <p:pic>
        <p:nvPicPr>
          <p:cNvPr id="6" name="Picture 18" descr="CBI-PP Logo M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7150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19100"/>
            <a:ext cx="82296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and Quality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99484"/>
          </a:xfrm>
        </p:spPr>
        <p:txBody>
          <a:bodyPr>
            <a:noAutofit/>
          </a:bodyPr>
          <a:lstStyle/>
          <a:p>
            <a:r>
              <a:rPr lang="en-US" sz="2000" b="1" dirty="0"/>
              <a:t>The people at CBI</a:t>
            </a:r>
            <a:r>
              <a:rPr lang="en-US" sz="2000" dirty="0"/>
              <a:t>—from the executive team to the study directors to the research associates expect to have to earn your trust and business. </a:t>
            </a:r>
          </a:p>
          <a:p>
            <a:r>
              <a:rPr lang="en-US" sz="2000" b="1" dirty="0"/>
              <a:t>Our ratio of scientists to non-scientists </a:t>
            </a:r>
            <a:r>
              <a:rPr lang="en-US" sz="2000" dirty="0"/>
              <a:t>is one of the highest in the industry. We believe in sound science and every study director is a PhD-level scientist</a:t>
            </a:r>
          </a:p>
          <a:p>
            <a:r>
              <a:rPr lang="en-US" sz="2000" b="1" dirty="0"/>
              <a:t>Thoroughness in planning and execution </a:t>
            </a:r>
            <a:r>
              <a:rPr lang="en-US" sz="2000" dirty="0"/>
              <a:t>is key to a successful study.  All protocols are vetted and approved by multiple personnel. Our QAU has a rigorous training program. All non-GLP studies are conducted in the spirit of GLP with the same SOPs.</a:t>
            </a:r>
          </a:p>
          <a:p>
            <a:r>
              <a:rPr lang="en-US" sz="2000" b="1" dirty="0"/>
              <a:t>We believe in communication</a:t>
            </a:r>
            <a:r>
              <a:rPr lang="en-US" sz="2000" dirty="0"/>
              <a:t>: timely responses to your inquiries and frequent updates on your study are mandatory. </a:t>
            </a:r>
          </a:p>
          <a:p>
            <a:r>
              <a:rPr lang="en-US" sz="2000" b="1" dirty="0"/>
              <a:t>Rapid initiation and adjustments</a:t>
            </a:r>
            <a:r>
              <a:rPr lang="en-US" sz="2000" dirty="0"/>
              <a:t>; with the collective expertise of must larger organizations but the flexibility of a smaller more nimble group.</a:t>
            </a:r>
          </a:p>
          <a:p>
            <a:r>
              <a:rPr lang="en-US" sz="2000" b="1" dirty="0"/>
              <a:t>You are always welcome</a:t>
            </a:r>
            <a:r>
              <a:rPr lang="en-US" sz="2000" dirty="0"/>
              <a:t> at CBI to meet the staff, tour the laboratory and discuss the progress and results of your study. </a:t>
            </a:r>
          </a:p>
          <a:p>
            <a:pPr algn="ctr"/>
            <a:endParaRPr lang="en-US" sz="2000" b="1" dirty="0"/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6388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prstClr val="white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2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19100"/>
            <a:ext cx="82296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Staff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91000" cy="4401716"/>
          </a:xfrm>
        </p:spPr>
        <p:txBody>
          <a:bodyPr>
            <a:noAutofit/>
          </a:bodyPr>
          <a:lstStyle/>
          <a:p>
            <a:r>
              <a:rPr lang="en-US" sz="2400" b="1" dirty="0"/>
              <a:t>Study Directors</a:t>
            </a:r>
          </a:p>
          <a:p>
            <a:pPr lvl="1"/>
            <a:r>
              <a:rPr lang="en-US" sz="2000" dirty="0"/>
              <a:t>PhD level scientists</a:t>
            </a:r>
          </a:p>
          <a:p>
            <a:pPr lvl="1"/>
            <a:r>
              <a:rPr lang="en-US" sz="2000" dirty="0"/>
              <a:t>Appointed by management for each job</a:t>
            </a:r>
          </a:p>
          <a:p>
            <a:pPr lvl="1"/>
            <a:r>
              <a:rPr lang="en-US" sz="2000" dirty="0"/>
              <a:t>Serves as single point of control and is responsible and accountable for study conduct and scientific interpretation</a:t>
            </a:r>
          </a:p>
          <a:p>
            <a:pPr lvl="1"/>
            <a:r>
              <a:rPr lang="en-US" sz="2000" dirty="0"/>
              <a:t>Experienced attentive and communicative</a:t>
            </a:r>
          </a:p>
          <a:p>
            <a:pPr lvl="1"/>
            <a:r>
              <a:rPr lang="en-US" sz="2000" dirty="0"/>
              <a:t>Rapid study  initiation and report preparation</a:t>
            </a:r>
          </a:p>
          <a:p>
            <a:endParaRPr lang="en-US" sz="2400" b="1" dirty="0"/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6314" y="55626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prstClr val="white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38700" y="1371600"/>
            <a:ext cx="38481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Research Associates</a:t>
            </a:r>
          </a:p>
          <a:p>
            <a:pPr lvl="1"/>
            <a:r>
              <a:rPr lang="en-US" sz="2000" dirty="0"/>
              <a:t>Bachelor Level Scientists</a:t>
            </a:r>
          </a:p>
          <a:p>
            <a:pPr lvl="1"/>
            <a:r>
              <a:rPr lang="en-US" sz="2000" dirty="0"/>
              <a:t>Extensive technical training</a:t>
            </a:r>
          </a:p>
          <a:p>
            <a:endParaRPr lang="en-US" sz="24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0600" y="2743200"/>
            <a:ext cx="3908385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Quality Assurance</a:t>
            </a:r>
          </a:p>
          <a:p>
            <a:pPr lvl="1"/>
            <a:r>
              <a:rPr lang="en-US" sz="2000" dirty="0"/>
              <a:t>Full time, dedicated</a:t>
            </a:r>
          </a:p>
          <a:p>
            <a:pPr lvl="1"/>
            <a:r>
              <a:rPr lang="en-US" sz="2000" dirty="0"/>
              <a:t>Rigorous training program</a:t>
            </a:r>
          </a:p>
          <a:p>
            <a:endParaRPr lang="en-US" sz="2000" b="1" dirty="0"/>
          </a:p>
          <a:p>
            <a:r>
              <a:rPr lang="en-US" sz="2400" b="1" dirty="0"/>
              <a:t>CBI Management</a:t>
            </a:r>
          </a:p>
          <a:p>
            <a:pPr lvl="1"/>
            <a:r>
              <a:rPr lang="en-US" sz="2000" dirty="0"/>
              <a:t>Experienced senior scientific management-with large and small </a:t>
            </a:r>
            <a:r>
              <a:rPr lang="en-US" sz="2000" dirty="0" err="1"/>
              <a:t>pharma</a:t>
            </a:r>
            <a:r>
              <a:rPr lang="en-US" sz="2000" dirty="0"/>
              <a:t> experience</a:t>
            </a:r>
          </a:p>
        </p:txBody>
      </p:sp>
    </p:spTree>
    <p:extLst>
      <p:ext uri="{BB962C8B-B14F-4D97-AF65-F5344CB8AC3E}">
        <p14:creationId xmlns:p14="http://schemas.microsoft.com/office/powerpoint/2010/main" val="142485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19100"/>
            <a:ext cx="82296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65684"/>
            <a:ext cx="8020050" cy="51054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j-lt"/>
              </a:rPr>
              <a:t>With a focus on quality, CBI provides state of the art:</a:t>
            </a:r>
          </a:p>
          <a:p>
            <a:pPr lvl="1"/>
            <a:r>
              <a:rPr lang="en-US" sz="2000" dirty="0">
                <a:latin typeface="+mj-lt"/>
              </a:rPr>
              <a:t>Toxicology</a:t>
            </a:r>
          </a:p>
          <a:p>
            <a:pPr lvl="1"/>
            <a:r>
              <a:rPr lang="en-US" sz="2000" dirty="0">
                <a:latin typeface="+mj-lt"/>
              </a:rPr>
              <a:t>Pharmacokinetics</a:t>
            </a:r>
          </a:p>
          <a:p>
            <a:pPr lvl="1"/>
            <a:r>
              <a:rPr lang="en-US" sz="2000" dirty="0">
                <a:latin typeface="+mj-lt"/>
              </a:rPr>
              <a:t>Efficacy</a:t>
            </a:r>
          </a:p>
          <a:p>
            <a:pPr lvl="1"/>
            <a:r>
              <a:rPr lang="en-US" sz="2000" dirty="0">
                <a:latin typeface="+mj-lt"/>
              </a:rPr>
              <a:t>Pharmacology</a:t>
            </a:r>
          </a:p>
          <a:p>
            <a:pPr lvl="1"/>
            <a:r>
              <a:rPr lang="en-US" sz="2000" dirty="0">
                <a:latin typeface="+mj-lt"/>
              </a:rPr>
              <a:t>In house histopathology</a:t>
            </a:r>
          </a:p>
          <a:p>
            <a:r>
              <a:rPr lang="en-US" sz="2400" b="1" dirty="0">
                <a:latin typeface="+mj-lt"/>
              </a:rPr>
              <a:t>Experienced attentive and communicative study directors</a:t>
            </a:r>
          </a:p>
          <a:p>
            <a:r>
              <a:rPr lang="en-US" sz="2400" b="1" dirty="0">
                <a:latin typeface="+mj-lt"/>
              </a:rPr>
              <a:t>Rapid study  initiation and report preparation</a:t>
            </a:r>
          </a:p>
          <a:p>
            <a:r>
              <a:rPr lang="en-US" sz="2400" b="1" dirty="0">
                <a:latin typeface="+mj-lt"/>
              </a:rPr>
              <a:t>Established, stable business</a:t>
            </a:r>
          </a:p>
          <a:p>
            <a:r>
              <a:rPr lang="en-US" sz="2400" b="1" dirty="0">
                <a:latin typeface="+mj-lt"/>
              </a:rPr>
              <a:t>Regulatory compliance</a:t>
            </a:r>
          </a:p>
          <a:p>
            <a:r>
              <a:rPr lang="en-US" sz="2400" b="1" dirty="0">
                <a:latin typeface="+mj-lt"/>
              </a:rPr>
              <a:t>Favorable pricing structure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16389" name="Picture 18" descr="CBI-PP Logo 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prstClr val="white"/>
                </a:solidFill>
                <a:latin typeface="Futura Book" charset="0"/>
              </a:rPr>
              <a:t>A TRANSLATIONAL APPROACH TO PRECLINICAL RESEARCH</a:t>
            </a:r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2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6" name="Picture 11" descr="scientist du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70988" cy="66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1143000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Comparative Biosciences, Inc.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ill Sans"/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0713" y="2841625"/>
            <a:ext cx="7620000" cy="3322638"/>
          </a:xfrm>
        </p:spPr>
        <p:txBody>
          <a:bodyPr rtlCol="0">
            <a:noAutofit/>
          </a:bodyPr>
          <a:lstStyle/>
          <a:p>
            <a:pPr marL="3474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20 years </a:t>
            </a:r>
            <a:r>
              <a:rPr lang="en-US" sz="2400" dirty="0">
                <a:latin typeface="+mj-lt"/>
              </a:rPr>
              <a:t>of experience</a:t>
            </a:r>
          </a:p>
          <a:p>
            <a:pPr marL="3474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Conveniently</a:t>
            </a:r>
            <a:r>
              <a:rPr lang="en-US" sz="2400" b="1" dirty="0">
                <a:latin typeface="+mj-lt"/>
              </a:rPr>
              <a:t> located in the heart of Silicon Valley, </a:t>
            </a:r>
            <a:r>
              <a:rPr lang="en-US" sz="2400" dirty="0">
                <a:latin typeface="+mj-lt"/>
              </a:rPr>
              <a:t>amidst many biotech companies</a:t>
            </a:r>
            <a:endParaRPr lang="en-US" sz="2400" b="1" dirty="0">
              <a:latin typeface="+mj-lt"/>
            </a:endParaRPr>
          </a:p>
          <a:p>
            <a:pPr marL="3474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State of the art, purpose-built facility</a:t>
            </a:r>
          </a:p>
          <a:p>
            <a:pPr marL="3474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Approximately </a:t>
            </a:r>
            <a:r>
              <a:rPr lang="en-US" sz="2400" b="1" dirty="0">
                <a:latin typeface="+mj-lt"/>
              </a:rPr>
              <a:t>30 employees</a:t>
            </a:r>
          </a:p>
          <a:p>
            <a:pPr marL="3474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Highly experienced staff</a:t>
            </a:r>
          </a:p>
          <a:p>
            <a:pPr marL="3474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GLP, OECD, FDA, USDA, OLAW</a:t>
            </a:r>
          </a:p>
          <a:p>
            <a:pPr marL="3474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AAALAC Accreditation</a:t>
            </a:r>
            <a:endParaRPr lang="en-US" sz="2400" b="1" dirty="0">
              <a:latin typeface="+mj-lt"/>
              <a:cs typeface="Gill Sans"/>
            </a:endParaRP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Gill Sans"/>
              <a:cs typeface="Gill Sans"/>
            </a:endParaRP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defRPr/>
            </a:pPr>
            <a:endParaRPr lang="en-US" sz="2000" dirty="0">
              <a:latin typeface="Gill Sans"/>
              <a:cs typeface="Gill Sans"/>
            </a:endParaRPr>
          </a:p>
        </p:txBody>
      </p:sp>
      <p:pic>
        <p:nvPicPr>
          <p:cNvPr id="6150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ok"/>
                <a:ea typeface="+mn-ea"/>
                <a:cs typeface="+mn-cs"/>
              </a:rPr>
              <a:t>A TRANSLATIONAL APPROACH TO PRECLINICAL RESEARCH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52" name="Content Placeholder 2"/>
          <p:cNvSpPr txBox="1">
            <a:spLocks/>
          </p:cNvSpPr>
          <p:nvPr/>
        </p:nvSpPr>
        <p:spPr bwMode="auto">
          <a:xfrm>
            <a:off x="609600" y="1803400"/>
            <a:ext cx="80708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"/>
                <a:cs typeface="Gill Sans"/>
              </a:rPr>
              <a:t>Premier Preclinical Contract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"/>
                <a:cs typeface="Gill Sans"/>
              </a:rPr>
              <a:t>Research Organization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8041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Overview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7172" name="Picture 18" descr="CBI-PP Logo M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ok"/>
                <a:ea typeface="+mn-ea"/>
                <a:cs typeface="+mn-cs"/>
              </a:rPr>
              <a:t>A TRANSLATIONAL APPROACH TO PRECLINICAL RESEARCH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74" name="Content Placeholder 2"/>
          <p:cNvSpPr txBox="1">
            <a:spLocks/>
          </p:cNvSpPr>
          <p:nvPr/>
        </p:nvSpPr>
        <p:spPr bwMode="auto">
          <a:xfrm>
            <a:off x="381000" y="1776413"/>
            <a:ext cx="34702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specialize in developing a custom study plan in order to best meet your pre-clinical research needs and prepare for regulatory submission. 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</a:endParaRPr>
          </a:p>
        </p:txBody>
      </p:sp>
      <p:sp>
        <p:nvSpPr>
          <p:cNvPr id="7175" name="Content Placeholder 2"/>
          <p:cNvSpPr txBox="1">
            <a:spLocks/>
          </p:cNvSpPr>
          <p:nvPr/>
        </p:nvSpPr>
        <p:spPr bwMode="auto">
          <a:xfrm>
            <a:off x="4484688" y="1752600"/>
            <a:ext cx="42021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GLP and Non-GLP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Toxicology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Efficacy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Pharmacokinetics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Pharmacology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Oncology Studies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In-house histopathology, immunohistochemistry &amp; TCR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6086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/>
                  </a:outerShdw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Preclinical model: Oxygen-induced retinopathy in mice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7172" name="Picture 18" descr="CBI-PP Logo M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913437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ok"/>
                <a:ea typeface="+mn-ea"/>
                <a:cs typeface="+mn-cs"/>
              </a:rPr>
              <a:t>A TRANSLATIONAL APPROACH TO PRECLINICAL RESEARCH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75" name="Content Placeholder 2"/>
          <p:cNvSpPr txBox="1">
            <a:spLocks/>
          </p:cNvSpPr>
          <p:nvPr/>
        </p:nvSpPr>
        <p:spPr bwMode="auto">
          <a:xfrm>
            <a:off x="0" y="1600200"/>
            <a:ext cx="609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Aft>
                <a:spcPct val="0"/>
              </a:spcAft>
            </a:pPr>
            <a:r>
              <a:rPr lang="en-US" altLang="en-US" sz="1800" dirty="0">
                <a:solidFill>
                  <a:prstClr val="black"/>
                </a:solidFill>
              </a:rPr>
              <a:t>OIR in mouse or rat pups validated model assessing new vessel formation. 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</a:rPr>
              <a:t>Pups placed in a high/low oxygen chamber for species appropriate duration and oxygen concentration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</a:rPr>
              <a:t>Treatment  administered at appropriate time intervals. 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</a:rPr>
              <a:t>OCT may be conducted during in life to assess in vivo retinal changes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</a:rPr>
              <a:t>Eyes collected for pathologic examination or FITC whole mount preparation. 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</a:rPr>
              <a:t>Routine staining, special staining, immunohistochemistry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</a:rPr>
              <a:t>Retinal proliferative plaques identified and measured by any of  several methods.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</a:rPr>
              <a:t> Dimensions of </a:t>
            </a:r>
            <a:r>
              <a:rPr lang="en-US" altLang="en-US" sz="1400" dirty="0" err="1">
                <a:solidFill>
                  <a:prstClr val="black"/>
                </a:solidFill>
              </a:rPr>
              <a:t>neovascular</a:t>
            </a:r>
            <a:r>
              <a:rPr lang="en-US" altLang="en-US" sz="1400" dirty="0">
                <a:solidFill>
                  <a:prstClr val="black"/>
                </a:solidFill>
              </a:rPr>
              <a:t> plaque </a:t>
            </a:r>
          </a:p>
          <a:p>
            <a:pPr lvl="1" fontAlgn="base">
              <a:spcAft>
                <a:spcPct val="0"/>
              </a:spcAft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proliferation compared between control </a:t>
            </a:r>
          </a:p>
          <a:p>
            <a:pPr lvl="1" fontAlgn="base">
              <a:spcAft>
                <a:spcPct val="0"/>
              </a:spcAft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and treatment groups.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86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/>
                  </a:outerShdw>
                  <a:reflection blurRad="12700" stA="28000" endPos="45000" dist="1000" dir="5400000" sy="-100000" algn="bl" rotWithShape="0"/>
                </a:effectLst>
                <a:latin typeface="GillSans Bold" charset="0"/>
              </a:rPr>
              <a:t>Preclinical model: Oxygen-induced retinopathy in mice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7172" name="Picture 18" descr="CBI-PP Logo M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ok"/>
                <a:ea typeface="+mn-ea"/>
                <a:cs typeface="+mn-cs"/>
              </a:rPr>
              <a:t>A TRANSLATIONAL APPROACH TO PRECLINICAL RESEARCH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75" name="Content Placeholder 2"/>
          <p:cNvSpPr txBox="1">
            <a:spLocks/>
          </p:cNvSpPr>
          <p:nvPr/>
        </p:nvSpPr>
        <p:spPr bwMode="auto">
          <a:xfrm>
            <a:off x="0" y="1828800"/>
            <a:ext cx="6324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indent="1588" fontAlgn="base">
              <a:spcAft>
                <a:spcPct val="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The OIR model in hyper-oxygenated neonatal mouse or rat pups is a robust and established model to investigate new vessel proliferation in the retina.  This is a model for several important ocular disorders such as age-related macular degeneration, retinopathy of prematurity, and various spontaneous retinal disorders in which retinal vascular disorders are prominent.</a:t>
            </a:r>
          </a:p>
          <a:p>
            <a:pPr lvl="1" indent="1588" fontAlgn="base">
              <a:spcAft>
                <a:spcPct val="0"/>
              </a:spcAft>
              <a:buNone/>
            </a:pPr>
            <a:endParaRPr lang="en-US" altLang="en-US" sz="1400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</a:endParaRPr>
          </a:p>
        </p:txBody>
      </p:sp>
      <p:pic>
        <p:nvPicPr>
          <p:cNvPr id="10" name="Picture 9" descr="101w4.F25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962400"/>
            <a:ext cx="3454400" cy="2590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0"/>
            <a:ext cx="32004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86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Retinal Flat Mounts from Hyper-oxygenated Mouse Pups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7172" name="Picture 18" descr="CBI-PP Logo M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ok"/>
                <a:ea typeface="+mn-ea"/>
                <a:cs typeface="+mn-cs"/>
              </a:rPr>
              <a:t>A TRANSLATIONAL APPROACH TO PRECLINICAL RESEARCH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4" descr="normal rat, low mag, goo, 4 23Jan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5094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1447800"/>
            <a:ext cx="3276600" cy="2514600"/>
          </a:xfrm>
          <a:prstGeom prst="rect">
            <a:avLst/>
          </a:prstGeom>
        </p:spPr>
      </p:pic>
      <p:pic>
        <p:nvPicPr>
          <p:cNvPr id="9" name="Picture 2" descr="C:\Documents and Settings\Carol\Desktop\All other desktop files\Misc. Junk\Rasmi FITC\nor rat l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572000"/>
            <a:ext cx="3048000" cy="2286000"/>
          </a:xfrm>
          <a:prstGeom prst="rect">
            <a:avLst/>
          </a:prstGeom>
          <a:noFill/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09600" y="3886200"/>
            <a:ext cx="4190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Top Left: Normal retina from age-matched </a:t>
            </a:r>
            <a:r>
              <a:rPr lang="en-US" sz="1600" dirty="0" err="1">
                <a:latin typeface="+mj-lt"/>
              </a:rPr>
              <a:t>normo</a:t>
            </a:r>
            <a:r>
              <a:rPr lang="en-US" sz="1600" dirty="0">
                <a:latin typeface="+mj-lt"/>
              </a:rPr>
              <a:t>-air rat pup.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257800" y="3962400"/>
            <a:ext cx="3600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Hyper-oxygenated retina demonstrating vascular proliferation and leakage.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5029200"/>
            <a:ext cx="4278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Triamcinolone</a:t>
            </a:r>
            <a:r>
              <a:rPr lang="en-US" dirty="0"/>
              <a:t>-treated hyper-oxygenated retina </a:t>
            </a:r>
            <a:r>
              <a:rPr lang="en-US" dirty="0">
                <a:latin typeface="+mj-lt"/>
              </a:rPr>
              <a:t>showing a reduction in the amount of leakage and vascular leakage.</a:t>
            </a:r>
          </a:p>
        </p:txBody>
      </p:sp>
    </p:spTree>
    <p:extLst>
      <p:ext uri="{BB962C8B-B14F-4D97-AF65-F5344CB8AC3E}">
        <p14:creationId xmlns:p14="http://schemas.microsoft.com/office/powerpoint/2010/main" val="75051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19100"/>
            <a:ext cx="8229600" cy="1066800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Coherence Tomography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11268" name="Picture 18" descr="CBI-PP Logo M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FFFFFF"/>
                </a:solidFill>
                <a:latin typeface="Futura Book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42900" y="1514475"/>
            <a:ext cx="8458200" cy="381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5000" rIns="90000" bIns="45000"/>
          <a:lstStyle>
            <a:lvl1pPr marL="363538" indent="-2540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illSans Bold"/>
              </a:rPr>
              <a:t>Bioptigen Envisu R-Class System (for preclinical studies)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Gill Sans"/>
              <a:ea typeface="+mn-ea"/>
              <a:cs typeface="Gill Sans"/>
            </a:endParaRPr>
          </a:p>
          <a:p>
            <a:pPr marL="273050" indent="-160338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  <a:tabLst/>
              <a:defRPr/>
            </a:pPr>
            <a:endParaRPr lang="en-US" b="1" dirty="0"/>
          </a:p>
          <a:p>
            <a:pPr marL="273050" indent="-160338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  <a:tabLst/>
              <a:defRPr/>
            </a:pPr>
            <a:r>
              <a:rPr lang="en-US" b="1" dirty="0"/>
              <a:t>OCT  has several benefits and its inclusion in ocular toxicology, pharmacokinetic and pharmacology studies should be considered: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Noninvasive - only requires brief immobilization 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Facilitates longitudinal, real time and repetitive tracking of ocular changes, in particular </a:t>
            </a:r>
            <a:r>
              <a:rPr lang="en-US" b="1" dirty="0"/>
              <a:t>retinal </a:t>
            </a:r>
            <a:r>
              <a:rPr lang="en-US" b="1" dirty="0" err="1"/>
              <a:t>neovascular</a:t>
            </a:r>
            <a:r>
              <a:rPr lang="en-US" b="1" dirty="0"/>
              <a:t> proliferations</a:t>
            </a:r>
            <a:r>
              <a:rPr lang="en-US" dirty="0"/>
              <a:t>, sub retinal injections, stem cell implants, intraocular implants, retinal changes, and tumors.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Reveals or detects subtle retinal or ocular changes that are not visible with slit lamp biomicroscopy or funduscopy 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Retinal tufts and proliferation visible with OCT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Contributes to improved clinical trial design 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SzPct val="95000"/>
              <a:tabLst/>
              <a:defRPr/>
            </a:pPr>
            <a:r>
              <a:rPr lang="en-US" sz="2400" dirty="0"/>
              <a:t>  </a:t>
            </a:r>
            <a:endParaRPr lang="en-US" sz="210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endParaRPr lang="en-US" sz="2700" dirty="0">
              <a:effectLst>
                <a:outerShdw blurRad="38100" dist="38100" dir="2700000" algn="tl">
                  <a:srgbClr val="DDDDDD"/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958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Retinal Histopathology in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Hyperoxygenated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Mouse Pups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7172" name="Picture 18" descr="CBI-PP Logo M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ok"/>
                <a:ea typeface="+mn-ea"/>
                <a:cs typeface="+mn-cs"/>
              </a:rPr>
              <a:t>A TRANSLATIONAL APPROACH TO PRECLINICAL RESEARCH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normal retina a 2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790700"/>
            <a:ext cx="1884045" cy="1866900"/>
          </a:xfrm>
          <a:prstGeom prst="rect">
            <a:avLst/>
          </a:prstGeom>
        </p:spPr>
      </p:pic>
      <p:pic>
        <p:nvPicPr>
          <p:cNvPr id="14" name="Picture 13" descr="C8.1 200x (mild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3968" y="1790700"/>
            <a:ext cx="2069432" cy="1866900"/>
          </a:xfrm>
          <a:prstGeom prst="rect">
            <a:avLst/>
          </a:prstGeom>
        </p:spPr>
      </p:pic>
      <p:pic>
        <p:nvPicPr>
          <p:cNvPr id="15" name="Picture 14" descr="Rat 2 B6 Tuft 100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08622" y="3629977"/>
            <a:ext cx="1905001" cy="1960245"/>
          </a:xfrm>
          <a:prstGeom prst="rect">
            <a:avLst/>
          </a:prstGeom>
        </p:spPr>
      </p:pic>
      <p:pic>
        <p:nvPicPr>
          <p:cNvPr id="16" name="Picture 15" descr="Rat 3 A6 100x G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286000" y="3657600"/>
            <a:ext cx="2069432" cy="18229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0" y="198120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Top left:  Normal retina from age matched mouse pup in normal air</a:t>
            </a:r>
          </a:p>
          <a:p>
            <a:endParaRPr lang="en-US" dirty="0">
              <a:latin typeface="+mj-lt"/>
              <a:cs typeface="Arial" pitchFamily="34" charset="0"/>
            </a:endParaRPr>
          </a:p>
          <a:p>
            <a:r>
              <a:rPr lang="en-US" dirty="0">
                <a:latin typeface="+mj-lt"/>
                <a:cs typeface="Arial" pitchFamily="34" charset="0"/>
              </a:rPr>
              <a:t>Top right and bottom left: Hyper-oxygenated with vehicle treatment:  There are large numbers of new vessel cross-sections proliferating on the surface of the retina and extending into the vitreous</a:t>
            </a:r>
          </a:p>
          <a:p>
            <a:endParaRPr lang="en-US" dirty="0">
              <a:latin typeface="+mj-lt"/>
              <a:cs typeface="Arial" pitchFamily="34" charset="0"/>
            </a:endParaRPr>
          </a:p>
          <a:p>
            <a:r>
              <a:rPr lang="en-US" dirty="0">
                <a:latin typeface="+mj-lt"/>
                <a:cs typeface="Arial" pitchFamily="34" charset="0"/>
              </a:rPr>
              <a:t>Bottom right: Hyper-oxygenated with </a:t>
            </a:r>
            <a:r>
              <a:rPr lang="en-US" dirty="0" err="1">
                <a:latin typeface="+mj-lt"/>
                <a:cs typeface="Arial" pitchFamily="34" charset="0"/>
              </a:rPr>
              <a:t>dexamethasone</a:t>
            </a:r>
            <a:r>
              <a:rPr lang="en-US" dirty="0">
                <a:latin typeface="+mj-lt"/>
                <a:cs typeface="Arial" pitchFamily="34" charset="0"/>
              </a:rPr>
              <a:t> treatment:  There are reduced numbers of vessel cross sections.</a:t>
            </a:r>
          </a:p>
        </p:txBody>
      </p:sp>
    </p:spTree>
    <p:extLst>
      <p:ext uri="{BB962C8B-B14F-4D97-AF65-F5344CB8AC3E}">
        <p14:creationId xmlns:p14="http://schemas.microsoft.com/office/powerpoint/2010/main" val="166225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Neovascular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 counts in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hyperoxygenated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retinas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7172" name="Picture 18" descr="CBI-PP Logo M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09600" y="76200"/>
            <a:ext cx="807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ok"/>
                <a:ea typeface="+mn-ea"/>
                <a:cs typeface="+mn-cs"/>
              </a:rPr>
              <a:t>A TRANSLATIONAL APPROACH TO PRECLINICAL RESEARCH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457200" y="1935163"/>
          <a:ext cx="3962400" cy="317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19600" y="2209800"/>
            <a:ext cx="388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Mice were treated with vehicle, dexamethasone, and a test articles  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New vessel cross sections on the surface of the retina and within the vitreous were counted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Four eye sections for each mouse and 8 mice per group were examined for a total of 32 eyes per group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Dexamethasone and VEGF AB markedly  and statistically educe the number of new vessels in the eye in comparison to the vehicle control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The test article also demonstrated activity</a:t>
            </a:r>
          </a:p>
        </p:txBody>
      </p:sp>
    </p:spTree>
    <p:extLst>
      <p:ext uri="{BB962C8B-B14F-4D97-AF65-F5344CB8AC3E}">
        <p14:creationId xmlns:p14="http://schemas.microsoft.com/office/powerpoint/2010/main" val="334347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992</Words>
  <Application>Microsoft Office PowerPoint</Application>
  <PresentationFormat>On-screen Show (4:3)</PresentationFormat>
  <Paragraphs>121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Futura Book</vt:lpstr>
      <vt:lpstr>Gill Sans</vt:lpstr>
      <vt:lpstr>GillSans Bold</vt:lpstr>
      <vt:lpstr>Lucida Sans Unicode</vt:lpstr>
      <vt:lpstr>Times New Roman</vt:lpstr>
      <vt:lpstr>Office Theme</vt:lpstr>
      <vt:lpstr>1_Office Theme</vt:lpstr>
      <vt:lpstr>Preclinical model: Oxygen-induced retinopathy in mice  </vt:lpstr>
      <vt:lpstr>Comparative Biosciences, Inc.</vt:lpstr>
      <vt:lpstr>Scientific Overview</vt:lpstr>
      <vt:lpstr>Preclinical model: Oxygen-induced retinopathy in mice</vt:lpstr>
      <vt:lpstr>Preclinical model: Oxygen-induced retinopathy in mice</vt:lpstr>
      <vt:lpstr>Retinal Flat Mounts from Hyper-oxygenated Mouse Pups</vt:lpstr>
      <vt:lpstr>Optical Coherence Tomography</vt:lpstr>
      <vt:lpstr>Retinal Histopathology in Hyperoxygenated Mouse Pups</vt:lpstr>
      <vt:lpstr>Neovascular cell counts in hyperoxygenated retinas</vt:lpstr>
      <vt:lpstr>PowerPoint Presentation</vt:lpstr>
      <vt:lpstr>PowerPoint Presentation</vt:lpstr>
      <vt:lpstr>Service and Quality</vt:lpstr>
      <vt:lpstr>Our Staff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Preclinical Ocular</dc:title>
  <dc:creator>Rachel Stainton</dc:creator>
  <cp:lastModifiedBy>Rachel Stainton</cp:lastModifiedBy>
  <cp:revision>56</cp:revision>
  <dcterms:created xsi:type="dcterms:W3CDTF">2008-04-30T14:39:00Z</dcterms:created>
  <dcterms:modified xsi:type="dcterms:W3CDTF">2017-03-16T19:20:34Z</dcterms:modified>
</cp:coreProperties>
</file>