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4"/>
  </p:notesMasterIdLst>
  <p:sldIdLst>
    <p:sldId id="262" r:id="rId2"/>
    <p:sldId id="259" r:id="rId3"/>
    <p:sldId id="260" r:id="rId4"/>
    <p:sldId id="283" r:id="rId5"/>
    <p:sldId id="286" r:id="rId6"/>
    <p:sldId id="256" r:id="rId7"/>
    <p:sldId id="279" r:id="rId8"/>
    <p:sldId id="287" r:id="rId9"/>
    <p:sldId id="288" r:id="rId10"/>
    <p:sldId id="272" r:id="rId11"/>
    <p:sldId id="278" r:id="rId12"/>
    <p:sldId id="265" r:id="rId13"/>
    <p:sldId id="266" r:id="rId14"/>
    <p:sldId id="261" r:id="rId15"/>
    <p:sldId id="257" r:id="rId16"/>
    <p:sldId id="263" r:id="rId17"/>
    <p:sldId id="275" r:id="rId18"/>
    <p:sldId id="281" r:id="rId19"/>
    <p:sldId id="267" r:id="rId20"/>
    <p:sldId id="289" r:id="rId21"/>
    <p:sldId id="268" r:id="rId22"/>
    <p:sldId id="277" r:id="rId23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8" autoAdjust="0"/>
    <p:restoredTop sz="94660"/>
  </p:normalViewPr>
  <p:slideViewPr>
    <p:cSldViewPr>
      <p:cViewPr>
        <p:scale>
          <a:sx n="66" d="100"/>
          <a:sy n="66" d="100"/>
        </p:scale>
        <p:origin x="-145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22310B-F724-45BF-B5DF-5385F15D713F}" type="datetimeFigureOut">
              <a:rPr lang="en-US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E75B6F5-B8D6-4B20-B1BA-B12FC420C9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6071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88967E1-FCE3-4255-9DBA-BA6F4750C759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805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333C1-91DF-4EFF-B252-FD8F48D99BB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464690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949E-C21D-4709-BD4C-338FC0FAE54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7145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B9D85-BFF8-4E5B-B2FA-E186328513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03531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E4DFF-5914-48DB-B094-9A12F55502D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76771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41090-444E-4F80-BDFB-7FB8ACEA4978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92505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DF279-6A19-4C1D-9959-09F85BB2D097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05181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44B20-7C24-45CA-8771-581D385731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0375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4390D-F343-41FA-A767-6D23FE19B5ED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2187152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F6A43-990E-4CEF-8713-5331D1F0A10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4236775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4A862-7372-43F9-8020-4B2CDF15B34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01016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78CBF-93F6-457E-9455-602590755C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4579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AB831-6033-43C1-B022-222E144FA6B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352165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tiff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 descr="shutterstock_534690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017"/>
            <a:ext cx="9144000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33845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3124200"/>
            <a:ext cx="841375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6600" b="1" kern="1200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illSans Bold" charset="0"/>
                <a:ea typeface="+mj-ea"/>
              </a:rPr>
              <a:t>CBI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50" kern="1200" dirty="0" err="1">
                <a:solidFill>
                  <a:prstClr val="black"/>
                </a:solidFill>
                <a:latin typeface="Calibri" panose="020F0502020204030204" pitchFamily="34" charset="0"/>
                <a:ea typeface="+mj-ea"/>
              </a:rPr>
              <a:t>Histomorphometric</a:t>
            </a:r>
            <a:r>
              <a:rPr lang="en-US" sz="2850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</a:rPr>
              <a:t> Measurement of </a:t>
            </a:r>
            <a:r>
              <a:rPr lang="en-US" sz="285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</a:rPr>
              <a:t>Hyper-oxygenation </a:t>
            </a:r>
            <a:r>
              <a:rPr lang="en-US" sz="2850" kern="1200" dirty="0">
                <a:solidFill>
                  <a:prstClr val="black"/>
                </a:solidFill>
                <a:latin typeface="Calibri" panose="020F0502020204030204" pitchFamily="34" charset="0"/>
                <a:ea typeface="+mj-ea"/>
              </a:rPr>
              <a:t>Model of Bronchopulmonary Dysplasia: Validation of Phase Contrast </a:t>
            </a:r>
            <a:r>
              <a:rPr lang="en-US" sz="2850" kern="1200" dirty="0" smtClean="0">
                <a:solidFill>
                  <a:prstClr val="black"/>
                </a:solidFill>
                <a:latin typeface="Calibri" panose="020F0502020204030204" pitchFamily="34" charset="0"/>
                <a:ea typeface="+mj-ea"/>
              </a:rPr>
              <a:t>Methodology </a:t>
            </a:r>
            <a:endParaRPr lang="en-US" sz="2850" dirty="0">
              <a:latin typeface="Calibri" panose="020F050202020403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5105400"/>
            <a:ext cx="4572000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Alireza Ebrahimnejad,  PhD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Carol Meschter, DVM, PhD, DACVP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 smtClean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Comparative 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Biosciences, Inc.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786 Lucerne Drive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Sunnyvale, CA 94085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Telephone: 408.738.9260</a:t>
            </a:r>
          </a:p>
          <a:p>
            <a:pPr lvl="0" fontAlgn="auto">
              <a:spcBef>
                <a:spcPct val="2000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r>
              <a:rPr lang="en-US" sz="1200" dirty="0">
                <a:solidFill>
                  <a:prstClr val="black">
                    <a:tint val="75000"/>
                  </a:prstClr>
                </a:solidFill>
                <a:latin typeface="Futura Book" charset="0"/>
                <a:ea typeface="+mn-ea"/>
              </a:rPr>
              <a:t>www.compbio.com</a:t>
            </a:r>
          </a:p>
        </p:txBody>
      </p:sp>
      <p:pic>
        <p:nvPicPr>
          <p:cNvPr id="13" name="Picture 5" descr="CBI_logoMastersOutlin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81000"/>
            <a:ext cx="3894137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_Col I_x40b.jpg"/>
          <p:cNvPicPr>
            <a:picLocks noChangeAspect="1"/>
          </p:cNvPicPr>
          <p:nvPr/>
        </p:nvPicPr>
        <p:blipFill>
          <a:blip r:embed="rId3" cstate="print">
            <a:lum bright="14000" contrast="24000"/>
          </a:blip>
          <a:stretch>
            <a:fillRect/>
          </a:stretch>
        </p:blipFill>
        <p:spPr>
          <a:xfrm>
            <a:off x="533400" y="1371600"/>
            <a:ext cx="3848100" cy="2519083"/>
          </a:xfrm>
          <a:prstGeom prst="rect">
            <a:avLst/>
          </a:prstGeom>
        </p:spPr>
      </p:pic>
      <p:pic>
        <p:nvPicPr>
          <p:cNvPr id="4" name="Picture 3" descr="155_Col 1_x4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962400"/>
            <a:ext cx="3886200" cy="265191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4900" y="209550"/>
            <a:ext cx="6934200" cy="85725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Immunohistochemistry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Collagen Type I</a:t>
            </a:r>
            <a:r>
              <a:rPr lang="en-US" sz="2800" dirty="0" smtClean="0"/>
              <a:t>:  Increased expression in alveolar walls of hyper-oxygenated lungs</a:t>
            </a:r>
            <a:endParaRPr lang="en-US" sz="2800" dirty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8" name="Picture 18" descr="CBI-PP Logo Ma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950" y="5699363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04900" y="473182"/>
            <a:ext cx="6934200" cy="79375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Immunohistochemistry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1828800"/>
            <a:ext cx="4114800" cy="4297363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CD68 Pan-macrophage:  </a:t>
            </a:r>
            <a:r>
              <a:rPr lang="en-US" sz="2800" dirty="0" smtClean="0"/>
              <a:t>Increased numbers of CD68 macrophages in alveolar walls of hyper-oxygenated lungs</a:t>
            </a:r>
            <a:endParaRPr lang="en-US" sz="2800" dirty="0"/>
          </a:p>
        </p:txBody>
      </p:sp>
      <p:pic>
        <p:nvPicPr>
          <p:cNvPr id="7" name="Picture 6" descr="252_CD68-ED1_x40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3716655" cy="2547411"/>
          </a:xfrm>
          <a:prstGeom prst="rect">
            <a:avLst/>
          </a:prstGeom>
        </p:spPr>
      </p:pic>
      <p:pic>
        <p:nvPicPr>
          <p:cNvPr id="8" name="Picture 7" descr="102_CD68-ED1_x40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114800"/>
            <a:ext cx="3657600" cy="2511552"/>
          </a:xfrm>
          <a:prstGeom prst="rect">
            <a:avLst/>
          </a:prstGeom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10" name="Picture 18" descr="CBI-PP Logo Ma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100" y="5653881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33980248"/>
              </p:ext>
            </p:extLst>
          </p:nvPr>
        </p:nvGraphicFramePr>
        <p:xfrm>
          <a:off x="1447800" y="3810000"/>
          <a:ext cx="6372225" cy="2133600"/>
        </p:xfrm>
        <a:graphic>
          <a:graphicData uri="http://schemas.openxmlformats.org/drawingml/2006/table">
            <a:tbl>
              <a:tblPr/>
              <a:tblGrid>
                <a:gridCol w="2124075"/>
                <a:gridCol w="2124075"/>
                <a:gridCol w="2124075"/>
              </a:tblGrid>
              <a:tr h="465925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4F81BD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Table 2A: Summary of MLI measurements</a:t>
                      </a:r>
                      <a:endParaRPr lang="en-US" sz="1600" b="1" dirty="0">
                        <a:solidFill>
                          <a:srgbClr val="4F81BD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2900">
                <a:tc>
                  <a:txBody>
                    <a:bodyPr/>
                    <a:lstStyle/>
                    <a:p>
                      <a:pPr algn="just"/>
                      <a:endParaRPr lang="en-GB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+mn-lt"/>
                          <a:ea typeface="Times New Roman"/>
                        </a:rPr>
                        <a:t>Normoxia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(µm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latin typeface="+mn-lt"/>
                          <a:ea typeface="Times New Roman"/>
                        </a:rPr>
                        <a:t>Hyperoxygenation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 (µm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)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75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CBI </a:t>
                      </a:r>
                      <a:r>
                        <a:rPr lang="en-GB" sz="1600" dirty="0" smtClean="0">
                          <a:latin typeface="+mn-lt"/>
                          <a:ea typeface="Times New Roman"/>
                        </a:rPr>
                        <a:t>MLI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35.5 ± 0.06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44.3±5.3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017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Reference MLI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Van </a:t>
                      </a:r>
                      <a:r>
                        <a:rPr lang="en-GB" sz="1600" dirty="0" err="1">
                          <a:latin typeface="+mn-lt"/>
                          <a:ea typeface="Times New Roman"/>
                        </a:rPr>
                        <a:t>Haaften</a:t>
                      </a:r>
                      <a:r>
                        <a:rPr lang="en-GB" sz="1600" dirty="0">
                          <a:latin typeface="+mn-lt"/>
                          <a:ea typeface="Times New Roman"/>
                        </a:rPr>
                        <a:t>, 2009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~35.5 ± 3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+mn-lt"/>
                          <a:ea typeface="Times New Roman"/>
                        </a:rPr>
                        <a:t>~50.3±2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12696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778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/>
            </a:r>
            <a:b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Hyper-ox 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Model Validated at CBI</a:t>
            </a:r>
            <a:b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Mean Linear Intercept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66800" y="2057400"/>
            <a:ext cx="7886700" cy="4351338"/>
          </a:xfrm>
        </p:spPr>
        <p:txBody>
          <a:bodyPr/>
          <a:lstStyle/>
          <a:p>
            <a:r>
              <a:rPr lang="en-US" dirty="0" smtClean="0"/>
              <a:t>MLI is a common method to assess </a:t>
            </a:r>
            <a:r>
              <a:rPr lang="en-US" dirty="0" smtClean="0"/>
              <a:t>hyper-oxygen-induced </a:t>
            </a:r>
            <a:r>
              <a:rPr lang="en-US" dirty="0" smtClean="0"/>
              <a:t>changes in the alveolar walls</a:t>
            </a:r>
          </a:p>
          <a:p>
            <a:r>
              <a:rPr lang="en-US" dirty="0" smtClean="0"/>
              <a:t>CBI conducted several studies assessing </a:t>
            </a:r>
            <a:r>
              <a:rPr lang="en-US" dirty="0" err="1" smtClean="0"/>
              <a:t>normoxic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hyperoxic lungs</a:t>
            </a:r>
          </a:p>
          <a:p>
            <a:pPr lvl="1"/>
            <a:r>
              <a:rPr lang="en-US" dirty="0" smtClean="0"/>
              <a:t>MLI assessments at CBI were compatible with literature references</a:t>
            </a:r>
          </a:p>
          <a:p>
            <a:pPr lvl="1"/>
            <a:r>
              <a:rPr lang="en-US" dirty="0" smtClean="0"/>
              <a:t>Histopathologic lesion were compatible with literature references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8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569745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Mean Linear Intercept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ct val="0"/>
              </a:spcBef>
              <a:buNone/>
            </a:pPr>
            <a:endParaRPr lang="en-US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Older method using a stage microscope and a microscopic grid.  The number of times an alveolar wall, or septa, intersects with a grid line are manually counted. </a:t>
            </a:r>
          </a:p>
          <a:p>
            <a:pPr marL="0" indent="0" algn="just">
              <a:spcBef>
                <a:spcPct val="0"/>
              </a:spcBef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Neonatal lungs respond to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hyper-oxygenation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by collagen deposition in the alveolar walls leading to thickening of the walls, and expansion of the alveolar space which leads to a reduction in the number of alveoli in a given area.  </a:t>
            </a:r>
          </a:p>
          <a:p>
            <a:pPr marL="0" indent="0" algn="just">
              <a:spcBef>
                <a:spcPct val="0"/>
              </a:spcBef>
            </a:pPr>
            <a:endParaRPr lang="en-US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spcBef>
                <a:spcPct val="0"/>
              </a:spcBef>
            </a:pP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MLI is reduced in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hyper-oxygenated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lungs by about 22% in this model in comparison to normal lung alveoli (</a:t>
            </a:r>
            <a:r>
              <a:rPr lang="en-GB" sz="2000" dirty="0" smtClean="0">
                <a:ea typeface="Times New Roman"/>
              </a:rPr>
              <a:t>Van </a:t>
            </a:r>
            <a:r>
              <a:rPr lang="en-GB" sz="2000" dirty="0" err="1" smtClean="0">
                <a:ea typeface="Times New Roman"/>
              </a:rPr>
              <a:t>Haaften</a:t>
            </a:r>
            <a:r>
              <a:rPr lang="en-GB" sz="2000" dirty="0" smtClean="0">
                <a:ea typeface="Times New Roman"/>
              </a:rPr>
              <a:t>, 2009)</a:t>
            </a:r>
            <a:endParaRPr lang="en-US" sz="2000" dirty="0" smtClean="0">
              <a:latin typeface="Calibri"/>
              <a:ea typeface="Times New Roman"/>
            </a:endParaRPr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5626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MLI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MLI (mean linear intercept) is a method to measure this change.  This is an older method that is very labor intensive and does not take histopathologic changes in the lung into consideration</a:t>
            </a:r>
            <a:endParaRPr lang="en-US" dirty="0"/>
          </a:p>
        </p:txBody>
      </p:sp>
      <p:pic>
        <p:nvPicPr>
          <p:cNvPr id="3074" name="Picture 2" descr="http://jap.physiology.org/content/jap/108/2/412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743200"/>
            <a:ext cx="4419600" cy="3650974"/>
          </a:xfrm>
          <a:prstGeom prst="rect">
            <a:avLst/>
          </a:prstGeom>
          <a:noFill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6" name="Picture 18" descr="CBI-PP Logo M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5626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533" y="5681623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" name="TextBox 22"/>
          <p:cNvSpPr txBox="1">
            <a:spLocks noChangeArrowheads="1"/>
          </p:cNvSpPr>
          <p:nvPr/>
        </p:nvSpPr>
        <p:spPr bwMode="auto">
          <a:xfrm>
            <a:off x="933450" y="6031719"/>
            <a:ext cx="72771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MLI values in a study demonstrating  increased MLI values in </a:t>
            </a:r>
            <a:r>
              <a:rPr lang="en-US" sz="1200" dirty="0" err="1" smtClean="0">
                <a:latin typeface="+mn-lt"/>
              </a:rPr>
              <a:t>hyperoxygenated</a:t>
            </a:r>
            <a:r>
              <a:rPr lang="en-US" sz="1200" dirty="0" smtClean="0">
                <a:latin typeface="+mn-lt"/>
              </a:rPr>
              <a:t> pups in comparison the normal air.  There is about a 20% increase in size.</a:t>
            </a:r>
            <a:r>
              <a:rPr lang="en-GB" sz="1200" dirty="0" smtClean="0">
                <a:latin typeface="+mn-lt"/>
              </a:rPr>
              <a:t> </a:t>
            </a:r>
          </a:p>
          <a:p>
            <a:r>
              <a:rPr lang="en-CA" sz="1200" dirty="0" smtClean="0">
                <a:latin typeface="+mn-lt"/>
              </a:rPr>
              <a:t>Mean </a:t>
            </a:r>
            <a:r>
              <a:rPr lang="en-CA" sz="1200" dirty="0">
                <a:latin typeface="+mn-lt"/>
              </a:rPr>
              <a:t>Linear Intercept of rat lung images after fixing with formalin and staining with </a:t>
            </a:r>
            <a:r>
              <a:rPr lang="en-US" sz="1200" dirty="0">
                <a:latin typeface="+mn-lt"/>
              </a:rPr>
              <a:t>hematoxylin and eosin </a:t>
            </a:r>
            <a:r>
              <a:rPr lang="en-CA" sz="1200" dirty="0">
                <a:latin typeface="+mn-lt"/>
              </a:rPr>
              <a:t>at P28 (n=6 for Group 1/3/7, n=10 for Group 8,  n=9 for Group 9/10).  ns (blank) P&gt;0.05;  *P≤0.05;  **P≤0.01;  **P≤0.001;  **P≤0.0001.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l="41667" t="39999" r="32777" b="35619"/>
          <a:stretch>
            <a:fillRect/>
          </a:stretch>
        </p:blipFill>
        <p:spPr bwMode="auto">
          <a:xfrm>
            <a:off x="1981200" y="1447800"/>
            <a:ext cx="6019800" cy="308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Connector 16"/>
          <p:cNvCxnSpPr/>
          <p:nvPr/>
        </p:nvCxnSpPr>
        <p:spPr>
          <a:xfrm>
            <a:off x="3048000" y="1293813"/>
            <a:ext cx="35814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3048000" y="989013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****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48000" y="1065213"/>
            <a:ext cx="4419600" cy="15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3009900" y="770731"/>
            <a:ext cx="449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****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782455" y="805259"/>
            <a:ext cx="1828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TextBox 13"/>
          <p:cNvSpPr txBox="1">
            <a:spLocks noChangeArrowheads="1"/>
          </p:cNvSpPr>
          <p:nvPr/>
        </p:nvSpPr>
        <p:spPr bwMode="auto">
          <a:xfrm>
            <a:off x="4934855" y="531019"/>
            <a:ext cx="1524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/>
              <a:t>***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800600" y="546894"/>
            <a:ext cx="2590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6" name="TextBox 15"/>
          <p:cNvSpPr txBox="1">
            <a:spLocks noChangeArrowheads="1"/>
          </p:cNvSpPr>
          <p:nvPr/>
        </p:nvSpPr>
        <p:spPr bwMode="auto">
          <a:xfrm>
            <a:off x="5216071" y="270272"/>
            <a:ext cx="1676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***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5715000" y="1701800"/>
            <a:ext cx="1828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8" name="TextBox 18"/>
          <p:cNvSpPr txBox="1">
            <a:spLocks noChangeArrowheads="1"/>
          </p:cNvSpPr>
          <p:nvPr/>
        </p:nvSpPr>
        <p:spPr bwMode="auto">
          <a:xfrm>
            <a:off x="5715000" y="1419418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**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715000" y="1473200"/>
            <a:ext cx="990600" cy="47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0" name="TextBox 20"/>
          <p:cNvSpPr txBox="1">
            <a:spLocks noChangeArrowheads="1"/>
          </p:cNvSpPr>
          <p:nvPr/>
        </p:nvSpPr>
        <p:spPr bwMode="auto">
          <a:xfrm>
            <a:off x="5791200" y="1214438"/>
            <a:ext cx="76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*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819400" y="5685292"/>
            <a:ext cx="3048000" cy="31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172200" y="568483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53" name="TextBox 1"/>
          <p:cNvSpPr txBox="1">
            <a:spLocks noChangeArrowheads="1"/>
          </p:cNvSpPr>
          <p:nvPr/>
        </p:nvSpPr>
        <p:spPr bwMode="auto">
          <a:xfrm>
            <a:off x="1371600" y="4735513"/>
            <a:ext cx="723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Injection type     </a:t>
            </a:r>
            <a:r>
              <a:rPr lang="en-US" sz="1800" dirty="0" smtClean="0">
                <a:latin typeface="+mn-lt"/>
              </a:rPr>
              <a:t>V              </a:t>
            </a:r>
            <a:r>
              <a:rPr lang="en-US" sz="1800" dirty="0" err="1" smtClean="0">
                <a:latin typeface="+mn-lt"/>
              </a:rPr>
              <a:t>V</a:t>
            </a:r>
            <a:r>
              <a:rPr lang="en-US" sz="1800" dirty="0" smtClean="0">
                <a:latin typeface="+mn-lt"/>
              </a:rPr>
              <a:t>             NA           </a:t>
            </a:r>
            <a:r>
              <a:rPr lang="en-US" sz="1800" dirty="0" err="1" smtClean="0">
                <a:latin typeface="+mn-lt"/>
              </a:rPr>
              <a:t>NA</a:t>
            </a:r>
            <a:r>
              <a:rPr lang="en-US" sz="1800" dirty="0" smtClean="0">
                <a:latin typeface="+mn-lt"/>
              </a:rPr>
              <a:t>             V            NA</a:t>
            </a:r>
            <a:endParaRPr lang="en-US" sz="1800" dirty="0">
              <a:latin typeface="+mn-lt"/>
            </a:endParaRPr>
          </a:p>
        </p:txBody>
      </p:sp>
      <p:sp>
        <p:nvSpPr>
          <p:cNvPr id="14354" name="TextBox 33"/>
          <p:cNvSpPr txBox="1">
            <a:spLocks noChangeArrowheads="1"/>
          </p:cNvSpPr>
          <p:nvPr/>
        </p:nvSpPr>
        <p:spPr bwMode="auto">
          <a:xfrm>
            <a:off x="1066800" y="5040313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Volume Injected    100ul       125ul       </a:t>
            </a:r>
            <a:r>
              <a:rPr lang="en-US" sz="1800" dirty="0" smtClean="0">
                <a:latin typeface="+mn-lt"/>
              </a:rPr>
              <a:t> NA           </a:t>
            </a:r>
            <a:r>
              <a:rPr lang="en-US" sz="1800" dirty="0" err="1" smtClean="0">
                <a:latin typeface="+mn-lt"/>
              </a:rPr>
              <a:t>NA</a:t>
            </a:r>
            <a:r>
              <a:rPr lang="en-US" sz="1800" dirty="0" smtClean="0">
                <a:latin typeface="+mn-lt"/>
              </a:rPr>
              <a:t>          125ul       NA</a:t>
            </a:r>
            <a:endParaRPr lang="en-US" sz="1800" dirty="0">
              <a:latin typeface="+mn-lt"/>
            </a:endParaRPr>
          </a:p>
        </p:txBody>
      </p:sp>
      <p:sp>
        <p:nvSpPr>
          <p:cNvPr id="14355" name="TextBox 20"/>
          <p:cNvSpPr txBox="1">
            <a:spLocks noChangeArrowheads="1"/>
          </p:cNvSpPr>
          <p:nvPr/>
        </p:nvSpPr>
        <p:spPr bwMode="auto">
          <a:xfrm>
            <a:off x="1181100" y="5345113"/>
            <a:ext cx="7315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Dams Swapped     Yes          </a:t>
            </a:r>
            <a:r>
              <a:rPr lang="en-US" sz="1800" dirty="0" err="1">
                <a:latin typeface="+mn-lt"/>
              </a:rPr>
              <a:t>Yes</a:t>
            </a:r>
            <a:r>
              <a:rPr lang="en-US" sz="1800" dirty="0">
                <a:latin typeface="+mn-lt"/>
              </a:rPr>
              <a:t>         </a:t>
            </a:r>
            <a:r>
              <a:rPr lang="en-US" sz="1800" dirty="0" smtClean="0">
                <a:latin typeface="+mn-lt"/>
              </a:rPr>
              <a:t>   </a:t>
            </a:r>
            <a:r>
              <a:rPr lang="en-US" sz="1800" dirty="0" err="1">
                <a:latin typeface="+mn-lt"/>
              </a:rPr>
              <a:t>Yes</a:t>
            </a:r>
            <a:r>
              <a:rPr lang="en-US" sz="1800" dirty="0">
                <a:latin typeface="+mn-lt"/>
              </a:rPr>
              <a:t>         </a:t>
            </a:r>
            <a:r>
              <a:rPr lang="en-US" sz="1800" dirty="0" smtClean="0">
                <a:latin typeface="+mn-lt"/>
              </a:rPr>
              <a:t>  </a:t>
            </a:r>
            <a:r>
              <a:rPr lang="en-US" sz="1800" dirty="0">
                <a:latin typeface="+mn-lt"/>
              </a:rPr>
              <a:t>No         </a:t>
            </a:r>
            <a:r>
              <a:rPr lang="en-US" sz="1800" dirty="0" smtClean="0">
                <a:latin typeface="+mn-lt"/>
              </a:rPr>
              <a:t>   </a:t>
            </a:r>
            <a:r>
              <a:rPr lang="en-US" sz="1800" dirty="0" err="1" smtClean="0">
                <a:latin typeface="+mn-lt"/>
              </a:rPr>
              <a:t>No</a:t>
            </a:r>
            <a:r>
              <a:rPr lang="en-US" sz="1800" dirty="0" smtClean="0">
                <a:latin typeface="+mn-lt"/>
              </a:rPr>
              <a:t>          </a:t>
            </a:r>
            <a:r>
              <a:rPr lang="en-US" sz="1800" dirty="0" err="1">
                <a:latin typeface="+mn-lt"/>
              </a:rPr>
              <a:t>No</a:t>
            </a:r>
            <a:r>
              <a:rPr lang="en-US" sz="1800" dirty="0">
                <a:latin typeface="+mn-lt"/>
              </a:rPr>
              <a:t>         </a:t>
            </a:r>
          </a:p>
        </p:txBody>
      </p:sp>
      <p:sp>
        <p:nvSpPr>
          <p:cNvPr id="14356" name="TextBox 6"/>
          <p:cNvSpPr txBox="1">
            <a:spLocks noChangeArrowheads="1"/>
          </p:cNvSpPr>
          <p:nvPr/>
        </p:nvSpPr>
        <p:spPr bwMode="auto">
          <a:xfrm>
            <a:off x="2819400" y="5716588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Hyperoxic</a:t>
            </a:r>
            <a:endParaRPr lang="en-US" sz="1800" dirty="0">
              <a:latin typeface="+mn-lt"/>
            </a:endParaRPr>
          </a:p>
        </p:txBody>
      </p:sp>
      <p:sp>
        <p:nvSpPr>
          <p:cNvPr id="14357" name="TextBox 24"/>
          <p:cNvSpPr txBox="1">
            <a:spLocks noChangeArrowheads="1"/>
          </p:cNvSpPr>
          <p:nvPr/>
        </p:nvSpPr>
        <p:spPr bwMode="auto">
          <a:xfrm>
            <a:off x="6092371" y="5716588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err="1">
                <a:latin typeface="+mn-lt"/>
              </a:rPr>
              <a:t>Normoxic</a:t>
            </a:r>
            <a:endParaRPr lang="en-US" sz="1800" dirty="0">
              <a:latin typeface="+mn-lt"/>
            </a:endParaRPr>
          </a:p>
        </p:txBody>
      </p:sp>
      <p:sp>
        <p:nvSpPr>
          <p:cNvPr id="14358" name="TextBox 1"/>
          <p:cNvSpPr txBox="1">
            <a:spLocks noChangeArrowheads="1"/>
          </p:cNvSpPr>
          <p:nvPr/>
        </p:nvSpPr>
        <p:spPr bwMode="auto">
          <a:xfrm>
            <a:off x="1981200" y="4422775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latin typeface="+mn-lt"/>
              </a:rPr>
              <a:t>Group      </a:t>
            </a:r>
            <a:r>
              <a:rPr lang="en-US" sz="1800" dirty="0" smtClean="0">
                <a:latin typeface="+mn-lt"/>
              </a:rPr>
              <a:t> 1              </a:t>
            </a:r>
            <a:r>
              <a:rPr lang="en-US" sz="1800" dirty="0">
                <a:latin typeface="+mn-lt"/>
              </a:rPr>
              <a:t>3             </a:t>
            </a:r>
            <a:r>
              <a:rPr lang="en-US" sz="1800" dirty="0" smtClean="0">
                <a:latin typeface="+mn-lt"/>
              </a:rPr>
              <a:t>  7              8               9            </a:t>
            </a:r>
            <a:r>
              <a:rPr lang="en-US" sz="1800" dirty="0">
                <a:latin typeface="+mn-lt"/>
              </a:rPr>
              <a:t>10                            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0" y="-16271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Phase Contrast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CBI has developed a </a:t>
            </a:r>
            <a:r>
              <a:rPr lang="en-US" sz="2800" dirty="0" smtClean="0"/>
              <a:t>sophisticated </a:t>
            </a:r>
            <a:r>
              <a:rPr lang="en-US" sz="2800" dirty="0" err="1" smtClean="0"/>
              <a:t>histomorphometric</a:t>
            </a:r>
            <a:r>
              <a:rPr lang="en-US" sz="2800" dirty="0" smtClean="0"/>
              <a:t> </a:t>
            </a:r>
            <a:r>
              <a:rPr lang="en-US" sz="2800" dirty="0" smtClean="0"/>
              <a:t>phase contrast </a:t>
            </a:r>
            <a:r>
              <a:rPr lang="en-US" sz="2800" dirty="0" smtClean="0"/>
              <a:t>method</a:t>
            </a:r>
            <a:endParaRPr lang="en-US" sz="2800" dirty="0" smtClean="0"/>
          </a:p>
          <a:p>
            <a:pPr marL="514350" lvl="2">
              <a:spcBef>
                <a:spcPts val="750"/>
              </a:spcBef>
            </a:pPr>
            <a:r>
              <a:rPr lang="en-US" sz="2400" dirty="0" smtClean="0"/>
              <a:t>Method based in part upon Jacob, et al., 2009 and modified and enhanced and customized at CBI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A</a:t>
            </a:r>
            <a:r>
              <a:rPr lang="en-US" sz="2400" dirty="0" smtClean="0"/>
              <a:t>ccurate </a:t>
            </a:r>
            <a:r>
              <a:rPr lang="en-US" sz="2400" dirty="0" smtClean="0"/>
              <a:t>and sophisticated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Reproducible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Reflects relevant changes in the alveolar wall thickness and changes in alveolar spaces</a:t>
            </a:r>
          </a:p>
          <a:p>
            <a:pPr lvl="1">
              <a:buNone/>
            </a:pPr>
            <a:endParaRPr lang="en-US" sz="2400" dirty="0" smtClean="0"/>
          </a:p>
          <a:p>
            <a:pPr lvl="1"/>
            <a:r>
              <a:rPr lang="en-US" sz="2400" dirty="0" smtClean="0"/>
              <a:t>Validated and optimized for use in </a:t>
            </a:r>
            <a:r>
              <a:rPr lang="en-US" sz="2400" dirty="0" err="1" smtClean="0"/>
              <a:t>bronchopulmonary</a:t>
            </a:r>
            <a:r>
              <a:rPr lang="en-US" sz="2400" dirty="0" smtClean="0"/>
              <a:t> dysplasia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704681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945318"/>
            <a:ext cx="4191000" cy="300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Example of PCA  (Jacob, 2009 et al.)</a:t>
            </a:r>
            <a:b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Analysis shows differences in alveolar wall thickness and alveolar space area.</a:t>
            </a:r>
            <a:endParaRPr lang="en-US" sz="2400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6" name="Picture 18" descr="CBI-PP Logo M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4" y="56388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r="33957" b="50515"/>
          <a:stretch>
            <a:fillRect/>
          </a:stretch>
        </p:blipFill>
        <p:spPr bwMode="auto">
          <a:xfrm>
            <a:off x="2133600" y="4953000"/>
            <a:ext cx="40767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914400" y="1752600"/>
            <a:ext cx="7620000" cy="4921519"/>
            <a:chOff x="533400" y="0"/>
            <a:chExt cx="8534400" cy="5371677"/>
          </a:xfrm>
        </p:grpSpPr>
        <p:pic>
          <p:nvPicPr>
            <p:cNvPr id="2053" name="Picture 5" descr="H:\Chiesi Farmaceutici\CB15-5064-R-EF\Phase Analysis for Report\G2\211\211_x20a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3400" y="543259"/>
              <a:ext cx="2743200" cy="2132356"/>
            </a:xfrm>
            <a:prstGeom prst="rect">
              <a:avLst/>
            </a:prstGeom>
            <a:noFill/>
          </p:spPr>
        </p:pic>
        <p:pic>
          <p:nvPicPr>
            <p:cNvPr id="2055" name="Picture 7" descr="H:\Chiesi Farmaceutici\CB15-5064-R-EF\Phase Analysis for Report\G1\108\108_x20b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24600" y="534854"/>
              <a:ext cx="2743200" cy="2132356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1969093" y="0"/>
              <a:ext cx="3514259" cy="503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A&amp;B </a:t>
              </a:r>
              <a:r>
                <a:rPr lang="en-US" b="1" dirty="0" smtClean="0"/>
                <a:t>Hyperoxic </a:t>
              </a:r>
              <a:r>
                <a:rPr lang="en-US" sz="2400" b="1" dirty="0" smtClean="0"/>
                <a:t>O2</a:t>
              </a:r>
              <a:endParaRPr lang="en-US" sz="2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63512" y="0"/>
              <a:ext cx="2236304" cy="488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 Normal Air</a:t>
              </a:r>
              <a:endParaRPr lang="en-US" sz="2400" b="1" dirty="0"/>
            </a:p>
          </p:txBody>
        </p:sp>
        <p:pic>
          <p:nvPicPr>
            <p:cNvPr id="1027" name="Picture 3" descr="C:\Documents and Settings\Alireza\Desktop\chies pics\211_x20a [2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3400" y="2667210"/>
              <a:ext cx="2744531" cy="2133390"/>
            </a:xfrm>
            <a:prstGeom prst="rect">
              <a:avLst/>
            </a:prstGeom>
            <a:noFill/>
          </p:spPr>
        </p:pic>
        <p:pic>
          <p:nvPicPr>
            <p:cNvPr id="1030" name="Picture 6" descr="H:\Chiesi Farmaceutici\CB15-5064-R-EF\Phase Analysis for Report\G2\210\210_x20b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29000" y="543259"/>
              <a:ext cx="2743200" cy="2132084"/>
            </a:xfrm>
            <a:prstGeom prst="rect">
              <a:avLst/>
            </a:prstGeom>
            <a:noFill/>
          </p:spPr>
        </p:pic>
        <p:pic>
          <p:nvPicPr>
            <p:cNvPr id="1031" name="Picture 7" descr="C:\Documents and Settings\Alireza\Desktop\chies pics\210_x20b [1]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7670" y="2667210"/>
              <a:ext cx="2744530" cy="2133390"/>
            </a:xfrm>
            <a:prstGeom prst="rect">
              <a:avLst/>
            </a:prstGeom>
            <a:noFill/>
          </p:spPr>
        </p:pic>
        <p:pic>
          <p:nvPicPr>
            <p:cNvPr id="1032" name="Picture 8" descr="C:\Documents and Settings\Alireza\Desktop\chies pics\108_x20b [1]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24600" y="2667210"/>
              <a:ext cx="2743200" cy="2132356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33400" y="53340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39386" y="533400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B</a:t>
              </a:r>
              <a:endParaRPr lang="en-US" sz="2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324600" y="533400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C</a:t>
              </a:r>
              <a:endParaRPr lang="en-US" sz="24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9600" y="4800599"/>
              <a:ext cx="8382000" cy="57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Top: H&amp;E Images of lungs in a hyperoxic chamber at </a:t>
              </a:r>
              <a:r>
                <a:rPr lang="en-US" sz="1400" b="1" dirty="0" smtClean="0"/>
                <a:t>high Oxygen </a:t>
              </a:r>
              <a:r>
                <a:rPr lang="en-US" sz="1400" b="1" dirty="0" smtClean="0"/>
                <a:t>(A&amp;B) and normal air (C). Bottom: The corresponding pixel image analysis was shown in (D, E and F) </a:t>
              </a:r>
              <a:endParaRPr lang="en-US" sz="14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33400" y="2662535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31370" y="266700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D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24600" y="266253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F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1752600" y="365126"/>
            <a:ext cx="6762750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PCA at CBI:  </a:t>
            </a:r>
            <a:r>
              <a:rPr lang="en-US" sz="2400" b="1" dirty="0" smtClean="0"/>
              <a:t>hyper-oxygen </a:t>
            </a:r>
            <a:r>
              <a:rPr lang="en-US" sz="2400" b="1" dirty="0" err="1" smtClean="0"/>
              <a:t>vs</a:t>
            </a:r>
            <a:r>
              <a:rPr lang="en-US" sz="2400" b="1" dirty="0" smtClean="0"/>
              <a:t> normal air.  There are clear differences in alveolar wall thickness and alveolar space size</a:t>
            </a:r>
            <a:endParaRPr lang="en-US" sz="2400" b="1" dirty="0"/>
          </a:p>
        </p:txBody>
      </p:sp>
      <p:pic>
        <p:nvPicPr>
          <p:cNvPr id="22" name="Picture 18" descr="CBI-PP Logo Mas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12408687"/>
              </p:ext>
            </p:extLst>
          </p:nvPr>
        </p:nvGraphicFramePr>
        <p:xfrm>
          <a:off x="1295400" y="1828800"/>
          <a:ext cx="6324600" cy="4800600"/>
        </p:xfrm>
        <a:graphic>
          <a:graphicData uri="http://schemas.openxmlformats.org/presentationml/2006/ole">
            <p:oleObj spid="_x0000_s1044" r:id="rId4" imgW="3374280" imgH="3188160" progId="">
              <p:embed/>
            </p:oleObj>
          </a:graphicData>
        </a:graphic>
      </p:graphicFrame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8" descr="CBI-PP Logo Mast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CBI PCA data showing clear significant increases in alveolar wall thickness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2743200" y="1905000"/>
            <a:ext cx="60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0800" y="6096000"/>
            <a:ext cx="381000" cy="381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scientist dud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04" y="377142"/>
            <a:ext cx="9170988" cy="668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en-US" sz="40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j-ea"/>
              </a:rPr>
              <a:t>Bronchopulmonary Dysplasia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Hyper-oxygenation </a:t>
            </a:r>
            <a:r>
              <a:rPr lang="en-US" sz="2400" dirty="0" smtClean="0"/>
              <a:t>of neonatal rat pups is an established model of </a:t>
            </a:r>
            <a:r>
              <a:rPr lang="en-US" sz="2400" dirty="0" err="1" smtClean="0"/>
              <a:t>bronchopulmonary</a:t>
            </a:r>
            <a:r>
              <a:rPr lang="en-US" sz="2400" dirty="0" smtClean="0"/>
              <a:t> dysplasia</a:t>
            </a:r>
          </a:p>
          <a:p>
            <a:r>
              <a:rPr lang="en-US" sz="2400" dirty="0" smtClean="0"/>
              <a:t>Prematurity, toxic lung injury, smoke inhalation</a:t>
            </a:r>
          </a:p>
          <a:p>
            <a:r>
              <a:rPr lang="en-US" sz="2400" dirty="0" smtClean="0"/>
              <a:t>Assessments of treatment:  Pulmonary function and MLI is the typical parameters assessed</a:t>
            </a:r>
          </a:p>
          <a:p>
            <a:r>
              <a:rPr lang="en-US" sz="2400" dirty="0" smtClean="0"/>
              <a:t>CBI has developed and validated a method of assessment of the alveolar changes using a method of </a:t>
            </a:r>
            <a:r>
              <a:rPr lang="en-US" sz="2400" dirty="0" err="1" smtClean="0"/>
              <a:t>histomorphometric</a:t>
            </a:r>
            <a:r>
              <a:rPr lang="en-US" sz="2400" dirty="0" smtClean="0"/>
              <a:t> phase analysis based upon Jacob, et al. 2009</a:t>
            </a:r>
          </a:p>
          <a:p>
            <a:r>
              <a:rPr lang="en-US" sz="2400" dirty="0" smtClean="0"/>
              <a:t>This models offers a superior and more sophisticated method to assess changes in morphology is comparison to MLI determinations</a:t>
            </a:r>
            <a:endParaRPr lang="en-US" sz="2400" dirty="0"/>
          </a:p>
        </p:txBody>
      </p:sp>
      <p:pic>
        <p:nvPicPr>
          <p:cNvPr id="6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03" y="5635973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388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CBI PCA data showing clear significant increases in alveolar wall thickness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133600"/>
            <a:ext cx="5867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514600" y="6019800"/>
            <a:ext cx="457200" cy="304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14800" y="6019800"/>
            <a:ext cx="4572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4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357" y="5638800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762000" y="609600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CBI PCA data showing clear significant increases in alveolar wall thickness and differences in the area of the alveolar spaces</a:t>
            </a:r>
            <a:endParaRPr kumimoji="0" 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C:\Users\Rachel_Stainton\Desktop\Normal Air-95-85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615"/>
          <a:stretch>
            <a:fillRect/>
          </a:stretch>
        </p:blipFill>
        <p:spPr bwMode="auto">
          <a:xfrm>
            <a:off x="762000" y="2362200"/>
            <a:ext cx="7391400" cy="358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CBI offers a validated model of </a:t>
            </a:r>
            <a:r>
              <a:rPr lang="en-US" sz="2400" dirty="0" smtClean="0"/>
              <a:t>hyper-oxygen-induced </a:t>
            </a:r>
            <a:r>
              <a:rPr lang="en-US" sz="2400" dirty="0" err="1" smtClean="0"/>
              <a:t>bronchopulmonary</a:t>
            </a:r>
            <a:r>
              <a:rPr lang="en-US" sz="2400" dirty="0" smtClean="0"/>
              <a:t> dysplasia in neonatal rats</a:t>
            </a:r>
          </a:p>
          <a:p>
            <a:r>
              <a:rPr lang="en-US" sz="2400" dirty="0" smtClean="0"/>
              <a:t>Histopathologically there are changes  in alveolar lumen size with increased alveolar wall thickness, decreases in alveolar area with inflammation present.</a:t>
            </a:r>
          </a:p>
          <a:p>
            <a:r>
              <a:rPr lang="en-US" sz="2400" dirty="0" err="1" smtClean="0"/>
              <a:t>Histomorphometric</a:t>
            </a:r>
            <a:r>
              <a:rPr lang="en-US" sz="2400" dirty="0" smtClean="0"/>
              <a:t> phase analysis as developed and validated by CBI is consistent with the histologic changes and offers a more robust and accurate assessment of alveolar wall changes than MLI.</a:t>
            </a:r>
          </a:p>
          <a:p>
            <a:r>
              <a:rPr lang="en-US" sz="2400" dirty="0" smtClean="0"/>
              <a:t>CBI PCA indicates a reliable increase in alveolar wall thickness and decrease in alveolar space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5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5704681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Hyper-oxygenation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born rat pups are placed in </a:t>
            </a:r>
            <a:r>
              <a:rPr lang="en-US" sz="2400" dirty="0" smtClean="0"/>
              <a:t>a high oxygen environment </a:t>
            </a:r>
            <a:r>
              <a:rPr lang="en-US" sz="2400" dirty="0" smtClean="0"/>
              <a:t>in a hyperoxic tank with their dams for 2 weeks</a:t>
            </a:r>
          </a:p>
          <a:p>
            <a:r>
              <a:rPr lang="en-US" sz="2400" dirty="0" smtClean="0"/>
              <a:t>CBI has developed special proprietary methods of management of pups and dams</a:t>
            </a:r>
          </a:p>
          <a:p>
            <a:r>
              <a:rPr lang="en-US" sz="2400" dirty="0" smtClean="0"/>
              <a:t>Following removal, over a period of 1-2 weeks, alveolar walls are damaged and become thickened and fibrotic with accompanying inflammation</a:t>
            </a:r>
          </a:p>
          <a:p>
            <a:r>
              <a:rPr lang="en-US" sz="2400" dirty="0" smtClean="0"/>
              <a:t>Alveolar walls appear thickened, and the alveolar spaces appear to be dilated.</a:t>
            </a:r>
          </a:p>
          <a:p>
            <a:r>
              <a:rPr lang="en-US" sz="2400" dirty="0" smtClean="0"/>
              <a:t>Lesions and MLI data are compatible with literature (</a:t>
            </a:r>
            <a:r>
              <a:rPr lang="en-US" sz="2400" dirty="0" err="1" smtClean="0"/>
              <a:t>vonHaaften</a:t>
            </a:r>
            <a:r>
              <a:rPr lang="en-US" sz="2400" dirty="0" smtClean="0"/>
              <a:t>, 2009) 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03" y="5635973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Hyper-oxygenation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Model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Hyper oxygen chamber used a CBI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03" y="5635973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752600"/>
            <a:ext cx="6324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Hyper-oxygenation </a:t>
            </a:r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Model</a:t>
            </a:r>
            <a:b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Histologic Findings in </a:t>
            </a:r>
            <a:r>
              <a:rPr lang="en-US" sz="36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Bronchopulmonary</a:t>
            </a:r>
            <a:r>
              <a:rPr lang="en-US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Dysplasia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4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03" y="5635973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981200"/>
            <a:ext cx="7543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Histology is the main assessment in this model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Multifocal areas of pulmonary fibrosis-with increases in alveolar thickness with accompanying inflammation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Decreases in alveolar lumen size with increased alveolar wall thickness with inflammation is present.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+mj-lt"/>
              <a:ea typeface="+mj-ea"/>
              <a:cs typeface="+mj-cs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Immunohistochemical changes of increases in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alveolar wall collagen I</a:t>
            </a:r>
          </a:p>
          <a:p>
            <a:pPr lvl="1"/>
            <a:r>
              <a:rPr lang="en-US" sz="2000" dirty="0" smtClean="0">
                <a:latin typeface="+mj-lt"/>
                <a:ea typeface="+mj-ea"/>
                <a:cs typeface="+mj-cs"/>
              </a:rPr>
              <a:t>numbers of alveolar macrophages</a:t>
            </a:r>
          </a:p>
          <a:p>
            <a:pPr lvl="1"/>
            <a:r>
              <a:rPr lang="en-US" sz="2000" dirty="0" smtClean="0">
                <a:latin typeface="+mj-lt"/>
                <a:ea typeface="+mj-ea"/>
                <a:cs typeface="+mj-cs"/>
              </a:rPr>
              <a:t>new capillary growth</a:t>
            </a:r>
          </a:p>
          <a:p>
            <a:pPr lvl="1"/>
            <a:r>
              <a:rPr lang="en-US" sz="2000" dirty="0" smtClean="0">
                <a:latin typeface="+mj-lt"/>
                <a:ea typeface="+mj-ea"/>
                <a:cs typeface="+mj-cs"/>
              </a:rPr>
              <a:t>PCNA expression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0" descr="J:\Images\H-15-1016 CB16-5005-R-TX 353 1 CHS - 1.tif"/>
          <p:cNvPicPr>
            <a:picLocks noChangeAspect="1" noChangeArrowheads="1"/>
          </p:cNvPicPr>
          <p:nvPr/>
        </p:nvPicPr>
        <p:blipFill>
          <a:blip r:embed="rId4" cstate="print">
            <a:lum bright="13000" contrast="8000"/>
          </a:blip>
          <a:srcRect/>
          <a:stretch>
            <a:fillRect/>
          </a:stretch>
        </p:blipFill>
        <p:spPr bwMode="auto">
          <a:xfrm>
            <a:off x="4953000" y="1329611"/>
            <a:ext cx="2743200" cy="205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 Box 11"/>
          <p:cNvSpPr txBox="1">
            <a:spLocks noChangeArrowheads="1"/>
          </p:cNvSpPr>
          <p:nvPr/>
        </p:nvSpPr>
        <p:spPr bwMode="auto">
          <a:xfrm>
            <a:off x="5867400" y="1059567"/>
            <a:ext cx="12954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100" dirty="0" err="1" smtClean="0">
                <a:latin typeface="+mn-lt"/>
              </a:rPr>
              <a:t>Hyperox</a:t>
            </a:r>
            <a:r>
              <a:rPr lang="en-CA" sz="1100" dirty="0" smtClean="0">
                <a:latin typeface="+mn-lt"/>
              </a:rPr>
              <a:t>-lung</a:t>
            </a:r>
            <a:endParaRPr lang="en-CA" sz="1100" dirty="0">
              <a:latin typeface="+mn-lt"/>
            </a:endParaRPr>
          </a:p>
        </p:txBody>
      </p:sp>
      <p:pic>
        <p:nvPicPr>
          <p:cNvPr id="13315" name="Picture 12" descr="J:\Images\H-15-1016 CB16-5005-R-TX 152 1 CHS - 1.tif"/>
          <p:cNvPicPr>
            <a:picLocks noChangeAspect="1" noChangeArrowheads="1"/>
          </p:cNvPicPr>
          <p:nvPr/>
        </p:nvPicPr>
        <p:blipFill>
          <a:blip r:embed="rId5" cstate="print">
            <a:lum bright="24000" contrast="49000"/>
          </a:blip>
          <a:srcRect/>
          <a:stretch>
            <a:fillRect/>
          </a:stretch>
        </p:blipFill>
        <p:spPr bwMode="auto">
          <a:xfrm>
            <a:off x="1579562" y="3733800"/>
            <a:ext cx="2743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ext Box 13"/>
          <p:cNvSpPr txBox="1">
            <a:spLocks noChangeArrowheads="1"/>
          </p:cNvSpPr>
          <p:nvPr/>
        </p:nvSpPr>
        <p:spPr bwMode="auto">
          <a:xfrm>
            <a:off x="2057400" y="2133600"/>
            <a:ext cx="614362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 dirty="0"/>
              <a:t>152</a:t>
            </a: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3298824" y="3443927"/>
            <a:ext cx="892175" cy="2539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50" dirty="0">
                <a:latin typeface="+mn-lt"/>
              </a:rPr>
              <a:t>805</a:t>
            </a:r>
          </a:p>
        </p:txBody>
      </p:sp>
      <p:sp>
        <p:nvSpPr>
          <p:cNvPr id="13318" name="Text Box 17"/>
          <p:cNvSpPr txBox="1">
            <a:spLocks noChangeArrowheads="1"/>
          </p:cNvSpPr>
          <p:nvPr/>
        </p:nvSpPr>
        <p:spPr bwMode="auto">
          <a:xfrm>
            <a:off x="5578475" y="4730750"/>
            <a:ext cx="61277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000"/>
              <a:t>851</a:t>
            </a:r>
          </a:p>
        </p:txBody>
      </p:sp>
      <p:sp>
        <p:nvSpPr>
          <p:cNvPr id="13320" name="Text Box 19"/>
          <p:cNvSpPr txBox="1">
            <a:spLocks noChangeArrowheads="1"/>
          </p:cNvSpPr>
          <p:nvPr/>
        </p:nvSpPr>
        <p:spPr bwMode="auto">
          <a:xfrm>
            <a:off x="6856413" y="3443927"/>
            <a:ext cx="612775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100" dirty="0">
                <a:latin typeface="+mn-lt"/>
              </a:rPr>
              <a:t>904</a:t>
            </a:r>
            <a:endParaRPr lang="en-CA" sz="1000" dirty="0">
              <a:latin typeface="+mn-lt"/>
            </a:endParaRPr>
          </a:p>
        </p:txBody>
      </p:sp>
      <p:sp>
        <p:nvSpPr>
          <p:cNvPr id="13322" name="Text Box 21"/>
          <p:cNvSpPr txBox="1">
            <a:spLocks noChangeArrowheads="1"/>
          </p:cNvSpPr>
          <p:nvPr/>
        </p:nvSpPr>
        <p:spPr bwMode="auto">
          <a:xfrm>
            <a:off x="2536597" y="1093589"/>
            <a:ext cx="12192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100" dirty="0" smtClean="0">
                <a:latin typeface="+mn-lt"/>
              </a:rPr>
              <a:t>Normal lung</a:t>
            </a:r>
            <a:endParaRPr lang="en-CA" sz="1100" dirty="0">
              <a:latin typeface="+mn-lt"/>
            </a:endParaRPr>
          </a:p>
        </p:txBody>
      </p:sp>
      <p:sp>
        <p:nvSpPr>
          <p:cNvPr id="13323" name="TextBox 19"/>
          <p:cNvSpPr txBox="1">
            <a:spLocks noChangeArrowheads="1"/>
          </p:cNvSpPr>
          <p:nvPr/>
        </p:nvSpPr>
        <p:spPr bwMode="auto">
          <a:xfrm>
            <a:off x="1600200" y="5943600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err="1" smtClean="0">
                <a:latin typeface="+mn-lt"/>
              </a:rPr>
              <a:t>Hyperox</a:t>
            </a:r>
            <a:r>
              <a:rPr lang="en-US" sz="1400" dirty="0" smtClean="0">
                <a:latin typeface="+mn-lt"/>
              </a:rPr>
              <a:t>-lungs:  There is thickening of the alveolar walls, with inflammation, edema, and hemorrhage and consequently reduced alveolar area</a:t>
            </a:r>
            <a:endParaRPr lang="en-US" sz="1400" dirty="0">
              <a:latin typeface="+mn-lt"/>
            </a:endParaRPr>
          </a:p>
        </p:txBody>
      </p:sp>
      <p:pic>
        <p:nvPicPr>
          <p:cNvPr id="15" name="Picture 14" descr="C:\Users\Carol\AppData\Local\Microsoft\Windows\INetCache\Content.Outlook\53T2IM54\211_x20d (3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827964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762000" y="457200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Histologic Findings</a:t>
            </a:r>
            <a:endParaRPr lang="en-US" dirty="0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237162" y="3440080"/>
            <a:ext cx="12954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100" dirty="0" err="1" smtClean="0">
                <a:latin typeface="+mn-lt"/>
              </a:rPr>
              <a:t>Hyperox</a:t>
            </a:r>
            <a:r>
              <a:rPr lang="en-CA" sz="1100" dirty="0" smtClean="0">
                <a:latin typeface="+mn-lt"/>
              </a:rPr>
              <a:t>-lung</a:t>
            </a:r>
            <a:endParaRPr lang="en-CA" sz="1000" dirty="0">
              <a:latin typeface="+mn-lt"/>
            </a:endParaRPr>
          </a:p>
        </p:txBody>
      </p:sp>
      <p:pic>
        <p:nvPicPr>
          <p:cNvPr id="19" name="Picture 18" descr="C:\Users\Carol\AppData\Local\Microsoft\Windows\INetCache\Content.Outlook\53T2IM54\108_x20b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199" y="1357190"/>
            <a:ext cx="2590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21" name="Picture 18" descr="CBI-PP Logo Maste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43" y="5732928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1927224" y="3429413"/>
            <a:ext cx="1447800" cy="2616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1100" dirty="0" err="1" smtClean="0">
                <a:latin typeface="+mn-lt"/>
              </a:rPr>
              <a:t>Hyperox</a:t>
            </a:r>
            <a:r>
              <a:rPr lang="en-CA" sz="1100" dirty="0" smtClean="0">
                <a:latin typeface="+mn-lt"/>
              </a:rPr>
              <a:t>-lung</a:t>
            </a:r>
            <a:endParaRPr lang="en-CA" sz="1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Immunohistochemistry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IHC assessments may include</a:t>
            </a:r>
          </a:p>
          <a:p>
            <a:pPr lvl="1"/>
            <a:r>
              <a:rPr lang="en-US" sz="2800" dirty="0" smtClean="0"/>
              <a:t>Collagen Type I*</a:t>
            </a:r>
          </a:p>
          <a:p>
            <a:pPr lvl="1"/>
            <a:r>
              <a:rPr lang="en-US" sz="2800" dirty="0" smtClean="0"/>
              <a:t>SMA 1*</a:t>
            </a:r>
          </a:p>
          <a:p>
            <a:pPr lvl="1"/>
            <a:r>
              <a:rPr lang="en-US" sz="2800" dirty="0" smtClean="0"/>
              <a:t>CD68*</a:t>
            </a:r>
          </a:p>
          <a:p>
            <a:pPr lvl="1"/>
            <a:r>
              <a:rPr lang="en-US" sz="2800" dirty="0" smtClean="0"/>
              <a:t>vWF*</a:t>
            </a:r>
          </a:p>
          <a:p>
            <a:pPr lvl="1"/>
            <a:r>
              <a:rPr lang="en-US" sz="2800" dirty="0" smtClean="0"/>
              <a:t>CD8</a:t>
            </a:r>
          </a:p>
          <a:p>
            <a:pPr lvl="1"/>
            <a:r>
              <a:rPr lang="en-US" sz="2800" dirty="0" smtClean="0"/>
              <a:t>PCNA*</a:t>
            </a:r>
          </a:p>
          <a:p>
            <a:pPr lvl="1"/>
            <a:r>
              <a:rPr lang="en-US" sz="2800" dirty="0" smtClean="0"/>
              <a:t>KI67</a:t>
            </a:r>
          </a:p>
          <a:p>
            <a:pPr>
              <a:buNone/>
            </a:pPr>
            <a:r>
              <a:rPr lang="en-US" dirty="0" smtClean="0"/>
              <a:t>*clear differences between normal air and </a:t>
            </a:r>
            <a:r>
              <a:rPr lang="en-US" dirty="0" smtClean="0"/>
              <a:t>hyper-oxygen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  <p:pic>
        <p:nvPicPr>
          <p:cNvPr id="7" name="Picture 18" descr="CBI-PP Logo Ma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04681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lireza\Desktop\Picture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6172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lireza\Desktop\Picture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038600"/>
            <a:ext cx="6019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Hyper-oxygen-induced </a:t>
            </a:r>
            <a:r>
              <a:rPr lang="en-US" b="1" dirty="0" smtClean="0"/>
              <a:t>increases in vWF, PCNA. </a:t>
            </a:r>
            <a:endParaRPr lang="en-US" b="1" dirty="0"/>
          </a:p>
        </p:txBody>
      </p:sp>
      <p:pic>
        <p:nvPicPr>
          <p:cNvPr id="7" name="Picture 18" descr="CBI-PP Logo M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04681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Alireza\Desktop\Picture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76400"/>
            <a:ext cx="5867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Alireza\Desktop\Picture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43400"/>
            <a:ext cx="5791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5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Hyper-oxygen-induced </a:t>
            </a: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increases in Collagen I.  </a:t>
            </a:r>
            <a:r>
              <a:rPr lang="en-US" sz="3300" b="1" noProof="0" dirty="0" smtClean="0">
                <a:latin typeface="+mj-lt"/>
                <a:ea typeface="+mj-ea"/>
                <a:cs typeface="+mj-cs"/>
              </a:rPr>
              <a:t>Minimal changes in KI67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18" descr="CBI-PP Logo Mas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04681"/>
            <a:ext cx="10858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16113"/>
            <a:ext cx="9144000" cy="381000"/>
          </a:xfrm>
          <a:prstGeom prst="rect">
            <a:avLst/>
          </a:prstGeom>
          <a:solidFill>
            <a:srgbClr val="316F7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sz="1200" dirty="0">
                <a:solidFill>
                  <a:srgbClr val="FFFFFF"/>
                </a:solidFill>
                <a:latin typeface="Futura Book"/>
                <a:ea typeface="+mn-ea"/>
              </a:rPr>
              <a:t>A TRANSLATIONAL APPROACH TO PRECLINICAL RESEARCH</a:t>
            </a:r>
            <a:endParaRPr lang="en-US" sz="1200" dirty="0">
              <a:solidFill>
                <a:srgbClr val="FFFFFF"/>
              </a:solidFill>
              <a:ea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14422</TotalTime>
  <Words>1087</Words>
  <Application>Microsoft Office PowerPoint</Application>
  <PresentationFormat>On-screen Show (4:3)</PresentationFormat>
  <Paragraphs>155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CBI Histomorphometric Measurement of Hyper-oxygenation Model of Bronchopulmonary Dysplasia: Validation of Phase Contrast Methodology </vt:lpstr>
      <vt:lpstr>Bronchopulmonary Dysplasia</vt:lpstr>
      <vt:lpstr>Hyper-oxygenation Model</vt:lpstr>
      <vt:lpstr>Hyper-oxygenation Model Hyper oxygen chamber used a CBI</vt:lpstr>
      <vt:lpstr>Hyper-oxygenation Model Histologic Findings in Bronchopulmonary Dysplasia</vt:lpstr>
      <vt:lpstr>Histologic Findings</vt:lpstr>
      <vt:lpstr>Immunohistochemistry</vt:lpstr>
      <vt:lpstr>Hyper-oxygen-induced increases in vWF, PCNA. </vt:lpstr>
      <vt:lpstr>Slide 9</vt:lpstr>
      <vt:lpstr>Immunohistochemistry</vt:lpstr>
      <vt:lpstr>Immunohistochemistry</vt:lpstr>
      <vt:lpstr> Hyper-ox Model Validated at CBI  Mean Linear Intercept</vt:lpstr>
      <vt:lpstr>Mean Linear Intercept Assessments</vt:lpstr>
      <vt:lpstr>MLI Assessment</vt:lpstr>
      <vt:lpstr>Slide 15</vt:lpstr>
      <vt:lpstr>Phase Contrast Analysis</vt:lpstr>
      <vt:lpstr>Example of PCA  (Jacob, 2009 et al.) Analysis shows differences in alveolar wall thickness and alveolar space area.</vt:lpstr>
      <vt:lpstr>PCA at CBI:  hyper-oxygen vs normal air.  There are clear differences in alveolar wall thickness and alveolar space size</vt:lpstr>
      <vt:lpstr>CBI PCA data showing clear significant increases in alveolar wall thickness</vt:lpstr>
      <vt:lpstr>CBI PCA data showing clear significant increases in alveolar wall thickness</vt:lpstr>
      <vt:lpstr>Slide 21</vt:lpstr>
      <vt:lpstr>Summary </vt:lpstr>
    </vt:vector>
  </TitlesOfParts>
  <Company>OHRI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Thebaud</dc:creator>
  <cp:lastModifiedBy>Carol</cp:lastModifiedBy>
  <cp:revision>81</cp:revision>
  <dcterms:created xsi:type="dcterms:W3CDTF">2015-05-29T17:57:51Z</dcterms:created>
  <dcterms:modified xsi:type="dcterms:W3CDTF">2016-08-08T20:00:59Z</dcterms:modified>
</cp:coreProperties>
</file>