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329" r:id="rId2"/>
    <p:sldId id="332" r:id="rId3"/>
    <p:sldId id="330" r:id="rId4"/>
    <p:sldId id="333" r:id="rId5"/>
    <p:sldId id="334" r:id="rId6"/>
    <p:sldId id="335" r:id="rId7"/>
    <p:sldId id="338" r:id="rId8"/>
    <p:sldId id="433"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65" y="2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1" d="100"/>
          <a:sy n="51" d="100"/>
        </p:scale>
        <p:origin x="-250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s01\Private\Study%20Files\Foresee%20Pharma\CB13-5011-P-EF\Data\CB13-5011-P-EF_dermal%20scori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Histological Scores</a:t>
            </a:r>
          </a:p>
        </c:rich>
      </c:tx>
      <c:overlay val="0"/>
      <c:spPr>
        <a:noFill/>
        <a:ln>
          <a:noFill/>
        </a:ln>
        <a:effectLst/>
      </c:spPr>
    </c:title>
    <c:autoTitleDeleted val="0"/>
    <c:plotArea>
      <c:layout/>
      <c:barChart>
        <c:barDir val="col"/>
        <c:grouping val="clustered"/>
        <c:varyColors val="0"/>
        <c:ser>
          <c:idx val="0"/>
          <c:order val="0"/>
          <c:tx>
            <c:strRef>
              <c:f>Histo1030!$M$23</c:f>
              <c:strCache>
                <c:ptCount val="1"/>
                <c:pt idx="0">
                  <c:v>Epi closure</c:v>
                </c:pt>
              </c:strCache>
            </c:strRef>
          </c:tx>
          <c:spPr>
            <a:solidFill>
              <a:schemeClr val="accent1"/>
            </a:solidFill>
            <a:ln>
              <a:noFill/>
            </a:ln>
            <a:effectLst/>
          </c:spPr>
          <c:invertIfNegative val="0"/>
          <c:cat>
            <c:strRef>
              <c:f>Histo1030!$L$24:$L$29</c:f>
              <c:strCache>
                <c:ptCount val="6"/>
                <c:pt idx="0">
                  <c:v>No treatment</c:v>
                </c:pt>
                <c:pt idx="1">
                  <c:v>Vehicle</c:v>
                </c:pt>
                <c:pt idx="2">
                  <c:v>Silver sulfadiazine</c:v>
                </c:pt>
                <c:pt idx="3">
                  <c:v>FP-025 (5 mg/mL)</c:v>
                </c:pt>
                <c:pt idx="4">
                  <c:v>FP-025 (50 mg/mL)</c:v>
                </c:pt>
                <c:pt idx="5">
                  <c:v>No burn</c:v>
                </c:pt>
              </c:strCache>
            </c:strRef>
          </c:cat>
          <c:val>
            <c:numRef>
              <c:f>Histo1030!$M$24:$M$29</c:f>
              <c:numCache>
                <c:formatCode>General</c:formatCode>
                <c:ptCount val="6"/>
                <c:pt idx="0">
                  <c:v>4</c:v>
                </c:pt>
                <c:pt idx="1">
                  <c:v>2</c:v>
                </c:pt>
                <c:pt idx="2">
                  <c:v>2</c:v>
                </c:pt>
                <c:pt idx="3">
                  <c:v>2.75</c:v>
                </c:pt>
                <c:pt idx="4">
                  <c:v>1.5</c:v>
                </c:pt>
                <c:pt idx="5">
                  <c:v>0</c:v>
                </c:pt>
              </c:numCache>
            </c:numRef>
          </c:val>
          <c:extLst>
            <c:ext xmlns:c16="http://schemas.microsoft.com/office/drawing/2014/chart" uri="{C3380CC4-5D6E-409C-BE32-E72D297353CC}">
              <c16:uniqueId val="{00000000-65E5-4163-BBDA-ACF4E8E880B9}"/>
            </c:ext>
          </c:extLst>
        </c:ser>
        <c:ser>
          <c:idx val="1"/>
          <c:order val="1"/>
          <c:tx>
            <c:strRef>
              <c:f>Histo1030!$N$23</c:f>
              <c:strCache>
                <c:ptCount val="1"/>
                <c:pt idx="0">
                  <c:v>Inflammation </c:v>
                </c:pt>
              </c:strCache>
            </c:strRef>
          </c:tx>
          <c:spPr>
            <a:solidFill>
              <a:schemeClr val="accent2"/>
            </a:solidFill>
            <a:ln>
              <a:noFill/>
            </a:ln>
            <a:effectLst/>
          </c:spPr>
          <c:invertIfNegative val="0"/>
          <c:cat>
            <c:strRef>
              <c:f>Histo1030!$L$24:$L$29</c:f>
              <c:strCache>
                <c:ptCount val="6"/>
                <c:pt idx="0">
                  <c:v>No treatment</c:v>
                </c:pt>
                <c:pt idx="1">
                  <c:v>Vehicle</c:v>
                </c:pt>
                <c:pt idx="2">
                  <c:v>Silver sulfadiazine</c:v>
                </c:pt>
                <c:pt idx="3">
                  <c:v>FP-025 (5 mg/mL)</c:v>
                </c:pt>
                <c:pt idx="4">
                  <c:v>FP-025 (50 mg/mL)</c:v>
                </c:pt>
                <c:pt idx="5">
                  <c:v>No burn</c:v>
                </c:pt>
              </c:strCache>
            </c:strRef>
          </c:cat>
          <c:val>
            <c:numRef>
              <c:f>Histo1030!$N$24:$N$29</c:f>
              <c:numCache>
                <c:formatCode>General</c:formatCode>
                <c:ptCount val="6"/>
                <c:pt idx="0">
                  <c:v>3.5</c:v>
                </c:pt>
                <c:pt idx="1">
                  <c:v>3</c:v>
                </c:pt>
                <c:pt idx="2">
                  <c:v>2.5</c:v>
                </c:pt>
                <c:pt idx="3">
                  <c:v>2.5</c:v>
                </c:pt>
                <c:pt idx="4">
                  <c:v>1.7500000000000011</c:v>
                </c:pt>
                <c:pt idx="5">
                  <c:v>0</c:v>
                </c:pt>
              </c:numCache>
            </c:numRef>
          </c:val>
          <c:extLst>
            <c:ext xmlns:c16="http://schemas.microsoft.com/office/drawing/2014/chart" uri="{C3380CC4-5D6E-409C-BE32-E72D297353CC}">
              <c16:uniqueId val="{00000001-65E5-4163-BBDA-ACF4E8E880B9}"/>
            </c:ext>
          </c:extLst>
        </c:ser>
        <c:ser>
          <c:idx val="2"/>
          <c:order val="2"/>
          <c:tx>
            <c:strRef>
              <c:f>Histo1030!$O$23</c:f>
              <c:strCache>
                <c:ptCount val="1"/>
                <c:pt idx="0">
                  <c:v>Fibrosis</c:v>
                </c:pt>
              </c:strCache>
            </c:strRef>
          </c:tx>
          <c:spPr>
            <a:solidFill>
              <a:schemeClr val="accent3"/>
            </a:solidFill>
            <a:ln>
              <a:noFill/>
            </a:ln>
            <a:effectLst/>
          </c:spPr>
          <c:invertIfNegative val="0"/>
          <c:cat>
            <c:strRef>
              <c:f>Histo1030!$L$24:$L$29</c:f>
              <c:strCache>
                <c:ptCount val="6"/>
                <c:pt idx="0">
                  <c:v>No treatment</c:v>
                </c:pt>
                <c:pt idx="1">
                  <c:v>Vehicle</c:v>
                </c:pt>
                <c:pt idx="2">
                  <c:v>Silver sulfadiazine</c:v>
                </c:pt>
                <c:pt idx="3">
                  <c:v>FP-025 (5 mg/mL)</c:v>
                </c:pt>
                <c:pt idx="4">
                  <c:v>FP-025 (50 mg/mL)</c:v>
                </c:pt>
                <c:pt idx="5">
                  <c:v>No burn</c:v>
                </c:pt>
              </c:strCache>
            </c:strRef>
          </c:cat>
          <c:val>
            <c:numRef>
              <c:f>Histo1030!$O$24:$O$29</c:f>
              <c:numCache>
                <c:formatCode>General</c:formatCode>
                <c:ptCount val="6"/>
                <c:pt idx="0">
                  <c:v>3</c:v>
                </c:pt>
                <c:pt idx="1">
                  <c:v>3</c:v>
                </c:pt>
                <c:pt idx="2">
                  <c:v>2.5</c:v>
                </c:pt>
                <c:pt idx="3">
                  <c:v>2.5</c:v>
                </c:pt>
                <c:pt idx="4">
                  <c:v>1.7500000000000011</c:v>
                </c:pt>
                <c:pt idx="5">
                  <c:v>0</c:v>
                </c:pt>
              </c:numCache>
            </c:numRef>
          </c:val>
          <c:extLst>
            <c:ext xmlns:c16="http://schemas.microsoft.com/office/drawing/2014/chart" uri="{C3380CC4-5D6E-409C-BE32-E72D297353CC}">
              <c16:uniqueId val="{00000002-65E5-4163-BBDA-ACF4E8E880B9}"/>
            </c:ext>
          </c:extLst>
        </c:ser>
        <c:dLbls>
          <c:showLegendKey val="0"/>
          <c:showVal val="0"/>
          <c:showCatName val="0"/>
          <c:showSerName val="0"/>
          <c:showPercent val="0"/>
          <c:showBubbleSize val="0"/>
        </c:dLbls>
        <c:gapWidth val="219"/>
        <c:overlap val="-27"/>
        <c:axId val="67029248"/>
        <c:axId val="67084288"/>
      </c:barChart>
      <c:catAx>
        <c:axId val="6702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crossAx val="67084288"/>
        <c:crosses val="autoZero"/>
        <c:auto val="1"/>
        <c:lblAlgn val="ctr"/>
        <c:lblOffset val="100"/>
        <c:noMultiLvlLbl val="0"/>
      </c:catAx>
      <c:valAx>
        <c:axId val="6708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Mean Histo Score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2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0.70667</cdr:x>
      <cdr:y>0.80851</cdr:y>
    </cdr:from>
    <cdr:to>
      <cdr:x>0.81333</cdr:x>
      <cdr:y>0.89362</cdr:y>
    </cdr:to>
    <cdr:sp macro="" textlink="">
      <cdr:nvSpPr>
        <cdr:cNvPr id="2" name="Rectangle 1"/>
        <cdr:cNvSpPr/>
      </cdr:nvSpPr>
      <cdr:spPr>
        <a:xfrm xmlns:a="http://schemas.openxmlformats.org/drawingml/2006/main">
          <a:off x="4038600" y="2895600"/>
          <a:ext cx="609600" cy="3048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000" dirty="0">
              <a:solidFill>
                <a:schemeClr val="tx1"/>
              </a:solidFill>
            </a:rPr>
            <a:t>TA 2</a:t>
          </a:r>
        </a:p>
      </cdr:txBody>
    </cdr:sp>
  </cdr:relSizeAnchor>
  <cdr:relSizeAnchor xmlns:cdr="http://schemas.openxmlformats.org/drawingml/2006/chartDrawing">
    <cdr:from>
      <cdr:x>0.40667</cdr:x>
      <cdr:y>0.81117</cdr:y>
    </cdr:from>
    <cdr:to>
      <cdr:x>0.53333</cdr:x>
      <cdr:y>0.89362</cdr:y>
    </cdr:to>
    <cdr:sp macro="" textlink="">
      <cdr:nvSpPr>
        <cdr:cNvPr id="3" name="Rectangle 2"/>
        <cdr:cNvSpPr/>
      </cdr:nvSpPr>
      <cdr:spPr>
        <a:xfrm xmlns:a="http://schemas.openxmlformats.org/drawingml/2006/main">
          <a:off x="2324100" y="2905125"/>
          <a:ext cx="723900" cy="29527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900" dirty="0">
              <a:solidFill>
                <a:schemeClr val="tx1"/>
              </a:solidFill>
            </a:rPr>
            <a:t>Positive Control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EEB52E-D350-4561-BA59-3B7FF63613BF}" type="datetimeFigureOut">
              <a:rPr lang="en-US" smtClean="0"/>
              <a:pPr/>
              <a:t>3/27/2017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DECF6-F792-4DAF-B782-8CD5A35396A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F59BD6B-197D-43F5-8E72-8AF93350F2FF}" type="datetimeFigureOut">
              <a:rPr lang="en-US"/>
              <a:pPr>
                <a:defRPr/>
              </a:pPr>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46E508-8E01-4155-8598-41BCA0A6DE9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Slide Number Placeholder 6"/>
          <p:cNvSpPr>
            <a:spLocks noGrp="1" noChangeArrowheads="1"/>
          </p:cNvSpPr>
          <p:nvPr>
            <p:ph type="sldNum" sz="quarter" idx="5"/>
          </p:nvPr>
        </p:nvSpPr>
        <p:spPr bwMode="auto">
          <a:noFill/>
          <a:ln>
            <a:miter lim="800000"/>
            <a:headEnd/>
            <a:tailEnd/>
          </a:ln>
        </p:spPr>
        <p:txBody>
          <a:bodyPr/>
          <a:lstStyle/>
          <a:p>
            <a:fld id="{8FC4DD48-F98F-47CF-BEF3-505D5A805756}" type="slidenum">
              <a:rPr lang="en-US"/>
              <a:pPr/>
              <a:t>1</a:t>
            </a:fld>
            <a:endParaRPr lang="en-US"/>
          </a:p>
        </p:txBody>
      </p:sp>
      <p:sp>
        <p:nvSpPr>
          <p:cNvPr id="4099"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100" name="Text Box 2"/>
          <p:cNvSpPr>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a:spcBef>
                <a:spcPct val="0"/>
              </a:spcBef>
              <a:buFont typeface="Times New Roman" pitchFamily="18" charse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352AB4-28E1-4AF1-9337-B555A2776C47}" type="datetimeFigureOut">
              <a:rPr lang="en-US"/>
              <a:pPr>
                <a:defRPr/>
              </a:pPr>
              <a:t>3/27/2017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63EC16-1FCB-4F47-9169-0189DB7D2C3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CD0939-0C95-48CE-94A1-FA3019B919C3}" type="datetimeFigureOut">
              <a:rPr lang="en-US"/>
              <a:pPr>
                <a:defRPr/>
              </a:pPr>
              <a:t>3/27/2017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080366-64C9-44E1-9867-ACEC92D803A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58016F-6160-4FA1-A9D4-88299CAA534D}" type="datetimeFigureOut">
              <a:rPr lang="en-US"/>
              <a:pPr>
                <a:defRPr/>
              </a:pPr>
              <a:t>3/27/2017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35BBC6-90C4-417A-86B0-D010C6A3D0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ED8C46-BED2-4A16-B69C-4BE2BB155086}" type="datetimeFigureOut">
              <a:rPr lang="en-US"/>
              <a:pPr>
                <a:defRPr/>
              </a:pPr>
              <a:t>3/27/2017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8F47E1-D60D-4053-B679-B4FC035532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861CE0-99E3-4223-98D9-32B35BAA07A8}" type="datetimeFigureOut">
              <a:rPr lang="en-US"/>
              <a:pPr>
                <a:defRPr/>
              </a:pPr>
              <a:t>3/27/2017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99EDC7-720D-4E93-A2DD-606AE33ADF8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87B80B-C20B-45E8-B5B5-F6CDF186ABDB}" type="datetimeFigureOut">
              <a:rPr lang="en-US"/>
              <a:pPr>
                <a:defRPr/>
              </a:pPr>
              <a:t>3/27/2017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C65EC4-52F6-4493-B97E-80F305EC99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EE30AA-4546-4FE5-BF09-7A0CD1B80F4A}" type="datetimeFigureOut">
              <a:rPr lang="en-US"/>
              <a:pPr>
                <a:defRPr/>
              </a:pPr>
              <a:t>3/27/2017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82258C7-1281-40C3-A77C-8CD684B061B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15DF11-73E4-4881-B08A-59F3BD588E12}" type="datetimeFigureOut">
              <a:rPr lang="en-US"/>
              <a:pPr>
                <a:defRPr/>
              </a:pPr>
              <a:t>3/27/2017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C5FA9A-A2CE-4A26-ACA4-50BD7CB6EE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FC2ECB-3602-4455-B915-48614EFEF75A}" type="datetimeFigureOut">
              <a:rPr lang="en-US"/>
              <a:pPr>
                <a:defRPr/>
              </a:pPr>
              <a:t>3/27/2017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8B6C83-9008-43C3-9BE7-7F40EFB689C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72745-3A2C-4E6E-8BBE-2367DCA58538}" type="datetimeFigureOut">
              <a:rPr lang="en-US"/>
              <a:pPr>
                <a:defRPr/>
              </a:pPr>
              <a:t>3/27/2017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DF986C-4080-4016-8DED-CF361CECFA8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E6F794-6DBC-4F35-B1AF-81F3C669690E}" type="datetimeFigureOut">
              <a:rPr lang="en-US"/>
              <a:pPr>
                <a:defRPr/>
              </a:pPr>
              <a:t>3/27/2017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32E435-5FB1-424E-AD22-126E5165FF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91AF8BF-240A-407F-A9FB-7628891FDA4D}" type="datetimeFigureOut">
              <a:rPr lang="en-US"/>
              <a:pPr>
                <a:defRPr/>
              </a:pPr>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F98D5F3-1E60-400C-BAFF-DDC0FC5DF86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228600" y="2895600"/>
            <a:ext cx="8610600" cy="2895600"/>
          </a:xfrm>
          <a:effectLst>
            <a:outerShdw blurRad="63500" dist="38099" dir="2700000" algn="ctr" rotWithShape="0">
              <a:schemeClr val="bg2">
                <a:alpha val="74998"/>
              </a:schemeClr>
            </a:outerShdw>
          </a:effectLst>
          <a:extLst>
            <a:ext uri="{909E8E84-426E-40dd-AFC4-6F175D3DCCD1}"/>
            <a:ext uri="{91240B29-F687-4f45-9708-019B960494DF}"/>
            <a:ext uri="{FAA26D3D-D897-4be2-8F04-BA451C77F1D7}"/>
          </a:extLst>
        </p:spPr>
        <p:txBody>
          <a:bodyPr lIns="90000" tIns="45000" rIns="90000" bIns="45000" rtlCol="0" anchor="t">
            <a:normAutofit/>
          </a:bodyPr>
          <a:lstStyle/>
          <a:p>
            <a:pPr algn="l"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Sans Bold" charset="0"/>
              </a:rPr>
              <a:t>CBI</a:t>
            </a:r>
            <a:br>
              <a:rPr lang="en-US" sz="6600" dirty="0">
                <a:latin typeface="GillSans Bold" charset="0"/>
              </a:rPr>
            </a:br>
            <a:r>
              <a:rPr lang="en-US" dirty="0"/>
              <a:t> Thermal Dermal Burn Modeling in Rats and Minipigs</a:t>
            </a:r>
            <a:endParaRPr lang="en-US" sz="6400" b="1" dirty="0">
              <a:solidFill>
                <a:srgbClr val="464646"/>
              </a:solidFill>
              <a:latin typeface="Lucida Sans Unicode" charset="0"/>
            </a:endParaRPr>
          </a:p>
        </p:txBody>
      </p:sp>
      <p:sp>
        <p:nvSpPr>
          <p:cNvPr id="5122" name="Rectangle 2"/>
          <p:cNvSpPr>
            <a:spLocks noGrp="1" noChangeArrowheads="1"/>
          </p:cNvSpPr>
          <p:nvPr>
            <p:ph type="subTitle" idx="1"/>
          </p:nvPr>
        </p:nvSpPr>
        <p:spPr>
          <a:xfrm>
            <a:off x="685800" y="5257800"/>
            <a:ext cx="2286000" cy="1200150"/>
          </a:xfrm>
          <a:extLst>
            <a:ext uri="{91240B29-F687-4f45-9708-019B960494DF}"/>
          </a:extLst>
        </p:spPr>
        <p:txBody>
          <a:bodyPr lIns="90000" tIns="45000" rIns="90000" bIns="45000" rtlCol="0">
            <a:normAutofit fontScale="92500"/>
          </a:bodyPr>
          <a:lstStyle/>
          <a:p>
            <a:pPr algn="l" fontAlgn="auto">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1200" dirty="0">
                <a:latin typeface="Futura Book" charset="0"/>
              </a:rPr>
              <a:t>Comparative Biosciences, Inc.</a:t>
            </a:r>
          </a:p>
          <a:p>
            <a:pPr algn="l" fontAlgn="auto">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1200" dirty="0">
                <a:latin typeface="Futura Book" charset="0"/>
              </a:rPr>
              <a:t>786 Lucerne Drive</a:t>
            </a:r>
          </a:p>
          <a:p>
            <a:pPr algn="l" fontAlgn="auto">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1200" dirty="0">
                <a:latin typeface="Futura Book" charset="0"/>
              </a:rPr>
              <a:t>Sunnyvale, CA 94085</a:t>
            </a:r>
          </a:p>
          <a:p>
            <a:pPr algn="l" fontAlgn="auto">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1200" dirty="0">
                <a:latin typeface="Futura Book" charset="0"/>
              </a:rPr>
              <a:t>Telephone: 408.738.9261</a:t>
            </a:r>
          </a:p>
          <a:p>
            <a:pPr algn="l" fontAlgn="auto">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sz="1200" dirty="0" err="1">
                <a:latin typeface="Futura Book" charset="0"/>
              </a:rPr>
              <a:t>www.compbio.com</a:t>
            </a:r>
            <a:endParaRPr lang="en-US" sz="1200" dirty="0">
              <a:latin typeface="Futura Book" charset="0"/>
            </a:endParaRPr>
          </a:p>
        </p:txBody>
      </p:sp>
      <p:sp>
        <p:nvSpPr>
          <p:cNvPr id="3076" name="Line 6"/>
          <p:cNvSpPr>
            <a:spLocks noChangeShapeType="1"/>
          </p:cNvSpPr>
          <p:nvPr/>
        </p:nvSpPr>
        <p:spPr bwMode="auto">
          <a:xfrm>
            <a:off x="533400" y="5334000"/>
            <a:ext cx="0" cy="1066800"/>
          </a:xfrm>
          <a:prstGeom prst="line">
            <a:avLst/>
          </a:prstGeom>
          <a:noFill/>
          <a:ln w="9525">
            <a:solidFill>
              <a:schemeClr val="bg2"/>
            </a:solidFill>
            <a:round/>
            <a:headEnd/>
            <a:tailEnd/>
          </a:ln>
        </p:spPr>
        <p:txBody>
          <a:bodyPr wrap="none" anchor="ctr"/>
          <a:lstStyle/>
          <a:p>
            <a:endParaRPr lang="en-US"/>
          </a:p>
        </p:txBody>
      </p:sp>
      <p:pic>
        <p:nvPicPr>
          <p:cNvPr id="3077" name="Picture 18" descr="CBI-PP Logo Master"/>
          <p:cNvPicPr>
            <a:picLocks noChangeAspect="1" noChangeArrowheads="1"/>
          </p:cNvPicPr>
          <p:nvPr/>
        </p:nvPicPr>
        <p:blipFill>
          <a:blip r:embed="rId3" cstate="print"/>
          <a:srcRect/>
          <a:stretch>
            <a:fillRect/>
          </a:stretch>
        </p:blipFill>
        <p:spPr bwMode="auto">
          <a:xfrm>
            <a:off x="5257800" y="4800600"/>
            <a:ext cx="3384550" cy="1657350"/>
          </a:xfrm>
          <a:prstGeom prst="rect">
            <a:avLst/>
          </a:prstGeom>
          <a:noFill/>
          <a:ln w="9525">
            <a:noFill/>
            <a:miter lim="800000"/>
            <a:headEnd/>
            <a:tailEnd/>
          </a:ln>
        </p:spPr>
      </p:pic>
      <p:pic>
        <p:nvPicPr>
          <p:cNvPr id="3078" name="Picture 2" descr="New Shadow small"/>
          <p:cNvPicPr>
            <a:picLocks noChangeAspect="1"/>
          </p:cNvPicPr>
          <p:nvPr/>
        </p:nvPicPr>
        <p:blipFill>
          <a:blip r:embed="rId4" cstate="print"/>
          <a:srcRect/>
          <a:stretch>
            <a:fillRect/>
          </a:stretch>
        </p:blipFill>
        <p:spPr bwMode="auto">
          <a:xfrm>
            <a:off x="0" y="1684338"/>
            <a:ext cx="9144000" cy="1295400"/>
          </a:xfrm>
          <a:prstGeom prst="rect">
            <a:avLst/>
          </a:prstGeom>
          <a:noFill/>
          <a:ln w="9525">
            <a:noFill/>
            <a:miter lim="800000"/>
            <a:headEnd/>
            <a:tailEnd/>
          </a:ln>
        </p:spPr>
      </p:pic>
      <p:pic>
        <p:nvPicPr>
          <p:cNvPr id="3079" name="Picture 1" descr="shutterstock_53469007.jpg"/>
          <p:cNvPicPr>
            <a:picLocks noChangeAspect="1"/>
          </p:cNvPicPr>
          <p:nvPr/>
        </p:nvPicPr>
        <p:blipFill>
          <a:blip r:embed="rId5" cstate="print"/>
          <a:srcRect/>
          <a:stretch>
            <a:fillRect/>
          </a:stretch>
        </p:blipFill>
        <p:spPr bwMode="auto">
          <a:xfrm>
            <a:off x="0" y="304800"/>
            <a:ext cx="9144000" cy="2047875"/>
          </a:xfrm>
          <a:prstGeom prst="rect">
            <a:avLst/>
          </a:prstGeom>
          <a:noFill/>
          <a:ln w="9525">
            <a:noFill/>
            <a:miter lim="800000"/>
            <a:headEnd/>
            <a:tailEnd/>
          </a:ln>
        </p:spPr>
      </p:pic>
      <p:pic>
        <p:nvPicPr>
          <p:cNvPr id="3080" name="Picture 5" descr="CBI_logoMastersOutline.eps"/>
          <p:cNvPicPr>
            <a:picLocks noChangeAspect="1"/>
          </p:cNvPicPr>
          <p:nvPr/>
        </p:nvPicPr>
        <p:blipFill>
          <a:blip r:embed="rId6" cstate="print"/>
          <a:srcRect/>
          <a:stretch>
            <a:fillRect/>
          </a:stretch>
        </p:blipFill>
        <p:spPr bwMode="auto">
          <a:xfrm>
            <a:off x="249238" y="381000"/>
            <a:ext cx="3894137" cy="2166938"/>
          </a:xfrm>
          <a:prstGeom prst="rect">
            <a:avLst/>
          </a:prstGeom>
          <a:noFill/>
          <a:ln w="9525">
            <a:noFill/>
            <a:miter lim="800000"/>
            <a:headEnd/>
            <a:tailEnd/>
          </a:ln>
        </p:spPr>
      </p:pic>
      <p:sp>
        <p:nvSpPr>
          <p:cNvPr id="3081" name="Rectangle 9"/>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sp>
        <p:nvSpPr>
          <p:cNvPr id="3082" name="TextBox 1"/>
          <p:cNvSpPr txBox="1">
            <a:spLocks noChangeArrowheads="1"/>
          </p:cNvSpPr>
          <p:nvPr/>
        </p:nvSpPr>
        <p:spPr bwMode="auto">
          <a:xfrm>
            <a:off x="3810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pic>
        <p:nvPicPr>
          <p:cNvPr id="11" name="Picture 10" descr="http://www.aaalac.org/members/LogoSeals/AAALAC_Seal_Rectangle_a.png"/>
          <p:cNvPicPr/>
          <p:nvPr/>
        </p:nvPicPr>
        <p:blipFill>
          <a:blip r:embed="rId7" cstate="print"/>
          <a:srcRect/>
          <a:stretch>
            <a:fillRect/>
          </a:stretch>
        </p:blipFill>
        <p:spPr bwMode="auto">
          <a:xfrm>
            <a:off x="8077200" y="6477000"/>
            <a:ext cx="904875" cy="2857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Sample data from a minipig burn study</a:t>
            </a:r>
          </a:p>
        </p:txBody>
      </p:sp>
      <p:sp>
        <p:nvSpPr>
          <p:cNvPr id="2" name="Rectangle 1"/>
          <p:cNvSpPr/>
          <p:nvPr/>
        </p:nvSpPr>
        <p:spPr>
          <a:xfrm>
            <a:off x="1104899" y="1905000"/>
            <a:ext cx="7086601" cy="3816429"/>
          </a:xfrm>
          <a:prstGeom prst="rect">
            <a:avLst/>
          </a:prstGeom>
        </p:spPr>
        <p:txBody>
          <a:bodyPr wrap="square">
            <a:spAutoFit/>
          </a:bodyPr>
          <a:lstStyle/>
          <a:p>
            <a:pPr marL="285750" indent="-285750">
              <a:buFont typeface="Arial" panose="020B0604020202020204" pitchFamily="34" charset="0"/>
              <a:buChar char="•"/>
            </a:pPr>
            <a:r>
              <a:rPr lang="en-US" sz="2800" dirty="0"/>
              <a:t>Data from several studies</a:t>
            </a:r>
          </a:p>
          <a:p>
            <a:pPr marL="285750" indent="-285750">
              <a:buFont typeface="Arial" panose="020B0604020202020204" pitchFamily="34" charset="0"/>
              <a:buChar char="•"/>
            </a:pPr>
            <a:r>
              <a:rPr lang="en-US" sz="2800" dirty="0"/>
              <a:t>Burn study using 2-4 pigs per group, treated with no treatment, vehicle and 5 topical compounds for 4 weeks</a:t>
            </a:r>
          </a:p>
          <a:p>
            <a:pPr marL="285750" indent="-285750">
              <a:buFont typeface="Arial" panose="020B0604020202020204" pitchFamily="34" charset="0"/>
              <a:buChar char="•"/>
            </a:pPr>
            <a:r>
              <a:rPr lang="en-US" sz="2800" dirty="0"/>
              <a:t>Six dorsal full thickness burns</a:t>
            </a:r>
          </a:p>
          <a:p>
            <a:pPr marL="285750" indent="-285750">
              <a:buFont typeface="Arial" panose="020B0604020202020204" pitchFamily="34" charset="0"/>
              <a:buChar char="•"/>
            </a:pPr>
            <a:r>
              <a:rPr lang="en-US" sz="2800" dirty="0"/>
              <a:t>Body weights, clinical observations</a:t>
            </a:r>
          </a:p>
          <a:p>
            <a:pPr marL="285750" indent="-285750">
              <a:buFont typeface="Arial" panose="020B0604020202020204" pitchFamily="34" charset="0"/>
              <a:buChar char="•"/>
            </a:pPr>
            <a:r>
              <a:rPr lang="en-US" sz="2800" dirty="0"/>
              <a:t>Wound area</a:t>
            </a:r>
          </a:p>
          <a:p>
            <a:pPr marL="285750" indent="-285750">
              <a:buFont typeface="Arial" panose="020B0604020202020204" pitchFamily="34" charset="0"/>
              <a:buChar char="•"/>
            </a:pPr>
            <a:r>
              <a:rPr lang="en-US" sz="2800" dirty="0"/>
              <a:t>Histopathology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1560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Surgical procedures</a:t>
            </a:r>
          </a:p>
        </p:txBody>
      </p:sp>
      <p:sp>
        <p:nvSpPr>
          <p:cNvPr id="2" name="Rectangle 1"/>
          <p:cNvSpPr/>
          <p:nvPr/>
        </p:nvSpPr>
        <p:spPr>
          <a:xfrm>
            <a:off x="609600" y="1381035"/>
            <a:ext cx="8458200" cy="646331"/>
          </a:xfrm>
          <a:prstGeom prst="rect">
            <a:avLst/>
          </a:prstGeom>
        </p:spPr>
        <p:txBody>
          <a:bodyPr wrap="square">
            <a:spAutoFit/>
          </a:bodyPr>
          <a:lstStyle/>
          <a:p>
            <a:r>
              <a:rPr lang="en-US" dirty="0"/>
              <a:t>Under strict aseptic conditions, burns are created.</a:t>
            </a:r>
          </a:p>
          <a:p>
            <a:r>
              <a:rPr lang="en-US" dirty="0"/>
              <a:t>Pig receives appropriate anesthesia, post operative pain control and antibiotics.</a:t>
            </a:r>
          </a:p>
        </p:txBody>
      </p:sp>
      <p:sp>
        <p:nvSpPr>
          <p:cNvPr id="3" name="Rectangle 2"/>
          <p:cNvSpPr/>
          <p:nvPr/>
        </p:nvSpPr>
        <p:spPr>
          <a:xfrm>
            <a:off x="2286000" y="5635515"/>
            <a:ext cx="4572000" cy="646331"/>
          </a:xfrm>
          <a:prstGeom prst="rect">
            <a:avLst/>
          </a:prstGeom>
        </p:spPr>
        <p:txBody>
          <a:bodyPr>
            <a:spAutoFit/>
          </a:bodyPr>
          <a:lstStyle/>
          <a:p>
            <a:pPr fontAlgn="auto">
              <a:spcAft>
                <a:spcPts val="0"/>
              </a:spcAft>
              <a:defRPr/>
            </a:pPr>
            <a:r>
              <a:rPr lang="en-US" dirty="0"/>
              <a:t>Sterile wound dressing with test article is applied as per protocol.</a:t>
            </a:r>
          </a:p>
        </p:txBody>
      </p:sp>
      <p:pic>
        <p:nvPicPr>
          <p:cNvPr id="9" name="Content Placeholder 6" descr="IMG_5933.JPG"/>
          <p:cNvPicPr>
            <a:picLocks noGrp="1" noChangeAspect="1"/>
          </p:cNvPicPr>
          <p:nvPr>
            <p:ph sz="half" idx="2"/>
          </p:nvPr>
        </p:nvPicPr>
        <p:blipFill>
          <a:blip r:embed="rId3" cstate="print"/>
          <a:srcRect/>
          <a:stretch>
            <a:fillRect/>
          </a:stretch>
        </p:blipFill>
        <p:spPr>
          <a:xfrm>
            <a:off x="217433" y="2390591"/>
            <a:ext cx="4354567" cy="3120915"/>
          </a:xfrm>
        </p:spPr>
      </p:pic>
      <p:pic>
        <p:nvPicPr>
          <p:cNvPr id="10" name="Content Placeholder 7" descr="IMG_5934.JPG"/>
          <p:cNvPicPr>
            <a:picLocks noGrp="1" noChangeAspect="1"/>
          </p:cNvPicPr>
          <p:nvPr>
            <p:ph sz="quarter" idx="4294967295"/>
          </p:nvPr>
        </p:nvPicPr>
        <p:blipFill>
          <a:blip r:embed="rId4" cstate="print"/>
          <a:srcRect/>
          <a:stretch>
            <a:fillRect/>
          </a:stretch>
        </p:blipFill>
        <p:spPr>
          <a:xfrm>
            <a:off x="4681713" y="2390591"/>
            <a:ext cx="4262262" cy="3120915"/>
          </a:xfrm>
          <a:prstGeom prst="rect">
            <a:avLst/>
          </a:prstGeom>
        </p:spPr>
      </p:pic>
    </p:spTree>
    <p:extLst>
      <p:ext uri="{BB962C8B-B14F-4D97-AF65-F5344CB8AC3E}">
        <p14:creationId xmlns:p14="http://schemas.microsoft.com/office/powerpoint/2010/main" val="124432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Post-procedure bandaging</a:t>
            </a:r>
          </a:p>
        </p:txBody>
      </p:sp>
      <p:sp>
        <p:nvSpPr>
          <p:cNvPr id="4" name="Rectangle 3"/>
          <p:cNvSpPr/>
          <p:nvPr/>
        </p:nvSpPr>
        <p:spPr>
          <a:xfrm>
            <a:off x="1524000" y="1705888"/>
            <a:ext cx="1905650" cy="369332"/>
          </a:xfrm>
          <a:prstGeom prst="rect">
            <a:avLst/>
          </a:prstGeom>
        </p:spPr>
        <p:txBody>
          <a:bodyPr wrap="none">
            <a:spAutoFit/>
          </a:bodyPr>
          <a:lstStyle/>
          <a:p>
            <a:r>
              <a:rPr lang="en-US" dirty="0"/>
              <a:t>Stockinet covering</a:t>
            </a:r>
          </a:p>
        </p:txBody>
      </p:sp>
      <p:sp>
        <p:nvSpPr>
          <p:cNvPr id="11" name="Text Placeholder 3"/>
          <p:cNvSpPr txBox="1">
            <a:spLocks/>
          </p:cNvSpPr>
          <p:nvPr/>
        </p:nvSpPr>
        <p:spPr>
          <a:xfrm>
            <a:off x="5943600" y="1705888"/>
            <a:ext cx="2365375" cy="639762"/>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000" dirty="0"/>
              <a:t>Bandage completed</a:t>
            </a:r>
          </a:p>
        </p:txBody>
      </p:sp>
      <p:pic>
        <p:nvPicPr>
          <p:cNvPr id="14" name="Content Placeholder 6" descr="IMG_5937.JPG"/>
          <p:cNvPicPr>
            <a:picLocks noGrp="1" noChangeAspect="1"/>
          </p:cNvPicPr>
          <p:nvPr>
            <p:ph sz="half" idx="2"/>
          </p:nvPr>
        </p:nvPicPr>
        <p:blipFill>
          <a:blip r:embed="rId3" cstate="print"/>
          <a:srcRect/>
          <a:stretch>
            <a:fillRect/>
          </a:stretch>
        </p:blipFill>
        <p:spPr>
          <a:xfrm>
            <a:off x="457200" y="2635250"/>
            <a:ext cx="4040188" cy="3030538"/>
          </a:xfrm>
        </p:spPr>
      </p:pic>
      <p:pic>
        <p:nvPicPr>
          <p:cNvPr id="15" name="Content Placeholder 7" descr="IMG_5938.JPG"/>
          <p:cNvPicPr>
            <a:picLocks noGrp="1" noChangeAspect="1"/>
          </p:cNvPicPr>
          <p:nvPr>
            <p:ph sz="quarter" idx="4294967295"/>
          </p:nvPr>
        </p:nvPicPr>
        <p:blipFill>
          <a:blip r:embed="rId4" cstate="print"/>
          <a:srcRect/>
          <a:stretch>
            <a:fillRect/>
          </a:stretch>
        </p:blipFill>
        <p:spPr>
          <a:xfrm>
            <a:off x="4646613" y="2635250"/>
            <a:ext cx="4038600" cy="3030538"/>
          </a:xfrm>
          <a:prstGeom prst="rect">
            <a:avLst/>
          </a:prstGeom>
        </p:spPr>
      </p:pic>
    </p:spTree>
    <p:extLst>
      <p:ext uri="{BB962C8B-B14F-4D97-AF65-F5344CB8AC3E}">
        <p14:creationId xmlns:p14="http://schemas.microsoft.com/office/powerpoint/2010/main" val="126649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Burn research </a:t>
            </a:r>
          </a:p>
        </p:txBody>
      </p:sp>
      <p:sp>
        <p:nvSpPr>
          <p:cNvPr id="2" name="Rectangle 1"/>
          <p:cNvSpPr/>
          <p:nvPr/>
        </p:nvSpPr>
        <p:spPr>
          <a:xfrm>
            <a:off x="1104899" y="1905000"/>
            <a:ext cx="7086601" cy="3539430"/>
          </a:xfrm>
          <a:prstGeom prst="rect">
            <a:avLst/>
          </a:prstGeom>
        </p:spPr>
        <p:txBody>
          <a:bodyPr wrap="square">
            <a:spAutoFit/>
          </a:bodyPr>
          <a:lstStyle/>
          <a:p>
            <a:pPr marL="285750" indent="-285750">
              <a:buFont typeface="Arial" panose="020B0604020202020204" pitchFamily="34" charset="0"/>
              <a:buChar char="•"/>
            </a:pPr>
            <a:r>
              <a:rPr lang="en-US" sz="2800" dirty="0"/>
              <a:t>Partial and full thickness burns are typically created</a:t>
            </a:r>
          </a:p>
          <a:p>
            <a:pPr marL="285750" indent="-285750">
              <a:buFont typeface="Arial" panose="020B0604020202020204" pitchFamily="34" charset="0"/>
              <a:buChar char="•"/>
            </a:pPr>
            <a:r>
              <a:rPr lang="en-US" sz="2800" dirty="0"/>
              <a:t>Mini pigs-skin is most similar to human and are a robust laboratory animal for this model</a:t>
            </a:r>
          </a:p>
          <a:p>
            <a:pPr marL="285750" indent="-285750">
              <a:buFont typeface="Arial" panose="020B0604020202020204" pitchFamily="34" charset="0"/>
              <a:buChar char="•"/>
            </a:pPr>
            <a:r>
              <a:rPr lang="en-US" sz="2800" dirty="0"/>
              <a:t>Healing and re-epithelialization are of interest</a:t>
            </a:r>
          </a:p>
          <a:p>
            <a:pPr marL="285750" indent="-285750">
              <a:buFont typeface="Arial" panose="020B0604020202020204" pitchFamily="34" charset="0"/>
              <a:buChar char="•"/>
            </a:pPr>
            <a:r>
              <a:rPr lang="en-US" sz="2800" dirty="0"/>
              <a:t>Biomarkers and cytokines are currently of interest and not well understood</a:t>
            </a:r>
          </a:p>
          <a:p>
            <a:pPr marL="285750" indent="-285750">
              <a:buFont typeface="Arial" panose="020B0604020202020204" pitchFamily="34" charset="0"/>
              <a:buChar char="•"/>
            </a:pPr>
            <a:r>
              <a:rPr lang="en-US" sz="2800" dirty="0"/>
              <a:t>Histology is well characterized at CBI</a:t>
            </a:r>
          </a:p>
        </p:txBody>
      </p:sp>
    </p:spTree>
    <p:extLst>
      <p:ext uri="{BB962C8B-B14F-4D97-AF65-F5344CB8AC3E}">
        <p14:creationId xmlns:p14="http://schemas.microsoft.com/office/powerpoint/2010/main" val="376361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Burn research </a:t>
            </a:r>
          </a:p>
        </p:txBody>
      </p:sp>
      <p:sp>
        <p:nvSpPr>
          <p:cNvPr id="4" name="Rectangle 3"/>
          <p:cNvSpPr/>
          <p:nvPr/>
        </p:nvSpPr>
        <p:spPr>
          <a:xfrm>
            <a:off x="1243012" y="1946970"/>
            <a:ext cx="6657975" cy="3539430"/>
          </a:xfrm>
          <a:prstGeom prst="rect">
            <a:avLst/>
          </a:prstGeom>
        </p:spPr>
        <p:txBody>
          <a:bodyPr wrap="square">
            <a:spAutoFit/>
          </a:bodyPr>
          <a:lstStyle/>
          <a:p>
            <a:pPr marL="457200" indent="-457200">
              <a:buFont typeface="Arial" panose="020B0604020202020204" pitchFamily="34" charset="0"/>
              <a:buChar char="•"/>
            </a:pPr>
            <a:r>
              <a:rPr lang="en-US" sz="2800" dirty="0"/>
              <a:t>Burn progression is also of research interest</a:t>
            </a:r>
          </a:p>
          <a:p>
            <a:pPr marL="457200" indent="-457200">
              <a:buFont typeface="Arial" panose="020B0604020202020204" pitchFamily="34" charset="0"/>
              <a:buChar char="•"/>
            </a:pPr>
            <a:r>
              <a:rPr lang="en-US" sz="2800" dirty="0"/>
              <a:t>Following the initial burn, the lesion often worsens with time and is a significant adverse event </a:t>
            </a:r>
          </a:p>
          <a:p>
            <a:pPr marL="457200" indent="-457200">
              <a:buFont typeface="Arial" panose="020B0604020202020204" pitchFamily="34" charset="0"/>
              <a:buChar char="•"/>
            </a:pPr>
            <a:r>
              <a:rPr lang="en-US" sz="2800" dirty="0"/>
              <a:t>Progression is not well understood, but appears to be related to vascular injury, tissue oxygenation and mediate release. </a:t>
            </a:r>
          </a:p>
        </p:txBody>
      </p:sp>
    </p:spTree>
    <p:extLst>
      <p:ext uri="{BB962C8B-B14F-4D97-AF65-F5344CB8AC3E}">
        <p14:creationId xmlns:p14="http://schemas.microsoft.com/office/powerpoint/2010/main" val="275545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830997"/>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Appearance of three types of burns: Full thickness burns extend to the underlying muscle layer</a:t>
            </a:r>
          </a:p>
        </p:txBody>
      </p:sp>
      <p:pic>
        <p:nvPicPr>
          <p:cNvPr id="7" name="Picture 2" descr="http://www.burn-recovery.org/images/burn-classification.jpg"/>
          <p:cNvPicPr>
            <a:picLocks noChangeAspect="1" noChangeArrowheads="1"/>
          </p:cNvPicPr>
          <p:nvPr/>
        </p:nvPicPr>
        <p:blipFill>
          <a:blip r:embed="rId3" cstate="print"/>
          <a:srcRect/>
          <a:stretch>
            <a:fillRect/>
          </a:stretch>
        </p:blipFill>
        <p:spPr bwMode="auto">
          <a:xfrm>
            <a:off x="2066925" y="1600200"/>
            <a:ext cx="5476875" cy="4326040"/>
          </a:xfrm>
          <a:prstGeom prst="rect">
            <a:avLst/>
          </a:prstGeom>
          <a:noFill/>
        </p:spPr>
      </p:pic>
      <p:pic>
        <p:nvPicPr>
          <p:cNvPr id="8" name="Picture 4" descr="https://encrypted-tbn2.gstatic.com/images?q=tbn:ANd9GcRJwwRJwGsVL0wNtpJYbaTtbW4L7XjAQAzILtHlNnJzNCqOq_fmjg"/>
          <p:cNvPicPr>
            <a:picLocks noChangeAspect="1" noChangeArrowheads="1"/>
          </p:cNvPicPr>
          <p:nvPr/>
        </p:nvPicPr>
        <p:blipFill>
          <a:blip r:embed="rId4" cstate="print"/>
          <a:srcRect/>
          <a:stretch>
            <a:fillRect/>
          </a:stretch>
        </p:blipFill>
        <p:spPr bwMode="auto">
          <a:xfrm>
            <a:off x="228600" y="1612831"/>
            <a:ext cx="2733675" cy="1676400"/>
          </a:xfrm>
          <a:prstGeom prst="rect">
            <a:avLst/>
          </a:prstGeom>
          <a:noFill/>
        </p:spPr>
      </p:pic>
    </p:spTree>
    <p:extLst>
      <p:ext uri="{BB962C8B-B14F-4D97-AF65-F5344CB8AC3E}">
        <p14:creationId xmlns:p14="http://schemas.microsoft.com/office/powerpoint/2010/main" val="113666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830997"/>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Deep partial thickness burns or second degree burns in patient and in pig model. </a:t>
            </a:r>
          </a:p>
        </p:txBody>
      </p:sp>
      <p:sp>
        <p:nvSpPr>
          <p:cNvPr id="2" name="Rectangle 1"/>
          <p:cNvSpPr/>
          <p:nvPr/>
        </p:nvSpPr>
        <p:spPr>
          <a:xfrm>
            <a:off x="647700" y="1937469"/>
            <a:ext cx="4572000" cy="646331"/>
          </a:xfrm>
          <a:prstGeom prst="rect">
            <a:avLst/>
          </a:prstGeom>
        </p:spPr>
        <p:txBody>
          <a:bodyPr>
            <a:spAutoFit/>
          </a:bodyPr>
          <a:lstStyle/>
          <a:p>
            <a:r>
              <a:rPr lang="en-US" dirty="0">
                <a:latin typeface="Arial" pitchFamily="34" charset="0"/>
                <a:cs typeface="Times New Roman" pitchFamily="18" charset="0"/>
              </a:rPr>
              <a:t>Burn extends into the dermis, but not to the muscle layer.</a:t>
            </a:r>
            <a:endParaRPr lang="en-US" dirty="0"/>
          </a:p>
        </p:txBody>
      </p:sp>
      <p:pic>
        <p:nvPicPr>
          <p:cNvPr id="9" name="Picture 2" descr="http://img.webmd.com/dtmcms/live/webmd/consumer_assets/site_images/media/medical/hw/n5551146.jpg"/>
          <p:cNvPicPr>
            <a:picLocks noChangeAspect="1" noChangeArrowheads="1"/>
          </p:cNvPicPr>
          <p:nvPr/>
        </p:nvPicPr>
        <p:blipFill>
          <a:blip r:embed="rId3" cstate="print"/>
          <a:srcRect/>
          <a:stretch>
            <a:fillRect/>
          </a:stretch>
        </p:blipFill>
        <p:spPr bwMode="auto">
          <a:xfrm>
            <a:off x="685800" y="2514600"/>
            <a:ext cx="3429000" cy="2438400"/>
          </a:xfrm>
          <a:prstGeom prst="rect">
            <a:avLst/>
          </a:prstGeom>
          <a:noFill/>
        </p:spPr>
      </p:pic>
      <p:pic>
        <p:nvPicPr>
          <p:cNvPr id="10" name="Picture 2" descr="https://encrypted-tbn0.gstatic.com/images?q=tbn:ANd9GcRy8B6-ends82PdPIOhwA916VpdjyyAS-NtyQoO5pHOgyzNZ06CZOGge-w"/>
          <p:cNvPicPr>
            <a:picLocks noChangeAspect="1" noChangeArrowheads="1"/>
          </p:cNvPicPr>
          <p:nvPr/>
        </p:nvPicPr>
        <p:blipFill>
          <a:blip r:embed="rId4" cstate="print"/>
          <a:srcRect/>
          <a:stretch>
            <a:fillRect/>
          </a:stretch>
        </p:blipFill>
        <p:spPr bwMode="auto">
          <a:xfrm>
            <a:off x="5791860" y="1676400"/>
            <a:ext cx="2837790" cy="2057400"/>
          </a:xfrm>
          <a:prstGeom prst="rect">
            <a:avLst/>
          </a:prstGeom>
          <a:noFill/>
        </p:spPr>
      </p:pic>
      <p:pic>
        <p:nvPicPr>
          <p:cNvPr id="11" name="Picture 10" descr="DSCN7146.JPG"/>
          <p:cNvPicPr>
            <a:picLocks noChangeAspect="1"/>
          </p:cNvPicPr>
          <p:nvPr/>
        </p:nvPicPr>
        <p:blipFill>
          <a:blip r:embed="rId5" cstate="print"/>
          <a:stretch>
            <a:fillRect/>
          </a:stretch>
        </p:blipFill>
        <p:spPr>
          <a:xfrm>
            <a:off x="4495800" y="3857157"/>
            <a:ext cx="2895600" cy="2057400"/>
          </a:xfrm>
          <a:prstGeom prst="rect">
            <a:avLst/>
          </a:prstGeom>
        </p:spPr>
      </p:pic>
    </p:spTree>
    <p:extLst>
      <p:ext uri="{BB962C8B-B14F-4D97-AF65-F5344CB8AC3E}">
        <p14:creationId xmlns:p14="http://schemas.microsoft.com/office/powerpoint/2010/main" val="133249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Partial thickness burn Day 1: </a:t>
            </a:r>
          </a:p>
        </p:txBody>
      </p:sp>
      <p:pic>
        <p:nvPicPr>
          <p:cNvPr id="12" name="Picture 11" descr="DSCN5829.JPG"/>
          <p:cNvPicPr>
            <a:picLocks noChangeAspect="1"/>
          </p:cNvPicPr>
          <p:nvPr/>
        </p:nvPicPr>
        <p:blipFill>
          <a:blip r:embed="rId3" cstate="print"/>
          <a:srcRect l="12500" r="16667"/>
          <a:stretch>
            <a:fillRect/>
          </a:stretch>
        </p:blipFill>
        <p:spPr>
          <a:xfrm>
            <a:off x="762000" y="1752600"/>
            <a:ext cx="1752600" cy="1447800"/>
          </a:xfrm>
          <a:prstGeom prst="rect">
            <a:avLst/>
          </a:prstGeom>
        </p:spPr>
      </p:pic>
      <p:pic>
        <p:nvPicPr>
          <p:cNvPr id="13" name="Picture 12" descr="DSCN5917.JPG"/>
          <p:cNvPicPr>
            <a:picLocks noChangeAspect="1"/>
          </p:cNvPicPr>
          <p:nvPr/>
        </p:nvPicPr>
        <p:blipFill>
          <a:blip r:embed="rId4" cstate="print"/>
          <a:srcRect l="7143" r="28571"/>
          <a:stretch>
            <a:fillRect/>
          </a:stretch>
        </p:blipFill>
        <p:spPr>
          <a:xfrm>
            <a:off x="2667000" y="1752600"/>
            <a:ext cx="1524000" cy="1447800"/>
          </a:xfrm>
          <a:prstGeom prst="rect">
            <a:avLst/>
          </a:prstGeom>
        </p:spPr>
      </p:pic>
      <p:pic>
        <p:nvPicPr>
          <p:cNvPr id="14" name="Picture 13" descr="DSCN6017.JPG"/>
          <p:cNvPicPr>
            <a:picLocks noChangeAspect="1"/>
          </p:cNvPicPr>
          <p:nvPr/>
        </p:nvPicPr>
        <p:blipFill>
          <a:blip r:embed="rId5" cstate="print"/>
          <a:srcRect l="8654" t="19231" r="36538" b="15385"/>
          <a:stretch>
            <a:fillRect/>
          </a:stretch>
        </p:blipFill>
        <p:spPr>
          <a:xfrm>
            <a:off x="4343400" y="1765231"/>
            <a:ext cx="1752600" cy="1447800"/>
          </a:xfrm>
          <a:prstGeom prst="rect">
            <a:avLst/>
          </a:prstGeom>
        </p:spPr>
      </p:pic>
      <p:pic>
        <p:nvPicPr>
          <p:cNvPr id="15" name="Picture 14" descr="DSCN6210.jpg"/>
          <p:cNvPicPr>
            <a:picLocks noChangeAspect="1"/>
          </p:cNvPicPr>
          <p:nvPr/>
        </p:nvPicPr>
        <p:blipFill>
          <a:blip r:embed="rId6" cstate="print"/>
          <a:srcRect l="11111" t="11111" r="22222" b="7407"/>
          <a:stretch>
            <a:fillRect/>
          </a:stretch>
        </p:blipFill>
        <p:spPr>
          <a:xfrm>
            <a:off x="6248400" y="1765231"/>
            <a:ext cx="1676400" cy="1447800"/>
          </a:xfrm>
          <a:prstGeom prst="rect">
            <a:avLst/>
          </a:prstGeom>
        </p:spPr>
      </p:pic>
      <p:pic>
        <p:nvPicPr>
          <p:cNvPr id="16" name="Picture 15" descr="DSCN6319.JPG"/>
          <p:cNvPicPr>
            <a:picLocks noChangeAspect="1"/>
          </p:cNvPicPr>
          <p:nvPr/>
        </p:nvPicPr>
        <p:blipFill>
          <a:blip r:embed="rId7" cstate="print"/>
          <a:srcRect l="22500" t="6667" r="30000" b="13333"/>
          <a:stretch>
            <a:fillRect/>
          </a:stretch>
        </p:blipFill>
        <p:spPr>
          <a:xfrm>
            <a:off x="533400" y="3733800"/>
            <a:ext cx="1676400" cy="1828800"/>
          </a:xfrm>
          <a:prstGeom prst="rect">
            <a:avLst/>
          </a:prstGeom>
        </p:spPr>
      </p:pic>
      <p:pic>
        <p:nvPicPr>
          <p:cNvPr id="17" name="Picture 16" descr="DSCN6449.JPG"/>
          <p:cNvPicPr>
            <a:picLocks noChangeAspect="1"/>
          </p:cNvPicPr>
          <p:nvPr/>
        </p:nvPicPr>
        <p:blipFill>
          <a:blip r:embed="rId8" cstate="print"/>
          <a:srcRect l="22500" t="13333" r="22500" b="16667"/>
          <a:stretch>
            <a:fillRect/>
          </a:stretch>
        </p:blipFill>
        <p:spPr>
          <a:xfrm>
            <a:off x="2362200" y="3733800"/>
            <a:ext cx="1828800" cy="1828800"/>
          </a:xfrm>
          <a:prstGeom prst="rect">
            <a:avLst/>
          </a:prstGeom>
        </p:spPr>
      </p:pic>
      <p:pic>
        <p:nvPicPr>
          <p:cNvPr id="18" name="Picture 17" descr="DSCN6451.JPG"/>
          <p:cNvPicPr>
            <a:picLocks noChangeAspect="1"/>
          </p:cNvPicPr>
          <p:nvPr/>
        </p:nvPicPr>
        <p:blipFill>
          <a:blip r:embed="rId9" cstate="print"/>
          <a:srcRect l="16279" t="9302" r="27907" b="10078"/>
          <a:stretch>
            <a:fillRect/>
          </a:stretch>
        </p:blipFill>
        <p:spPr>
          <a:xfrm>
            <a:off x="4331677" y="3733800"/>
            <a:ext cx="1688123" cy="1828800"/>
          </a:xfrm>
          <a:prstGeom prst="rect">
            <a:avLst/>
          </a:prstGeom>
        </p:spPr>
      </p:pic>
      <p:pic>
        <p:nvPicPr>
          <p:cNvPr id="19" name="Picture 18" descr="DSCN6674.JPG"/>
          <p:cNvPicPr>
            <a:picLocks noChangeAspect="1"/>
          </p:cNvPicPr>
          <p:nvPr/>
        </p:nvPicPr>
        <p:blipFill>
          <a:blip r:embed="rId10" cstate="print"/>
          <a:srcRect l="18182" t="9091" r="27273"/>
          <a:stretch>
            <a:fillRect/>
          </a:stretch>
        </p:blipFill>
        <p:spPr>
          <a:xfrm>
            <a:off x="6172200" y="3733800"/>
            <a:ext cx="1813560" cy="1828800"/>
          </a:xfrm>
          <a:prstGeom prst="rect">
            <a:avLst/>
          </a:prstGeom>
        </p:spPr>
      </p:pic>
      <p:sp>
        <p:nvSpPr>
          <p:cNvPr id="20" name="Title 14"/>
          <p:cNvSpPr txBox="1">
            <a:spLocks/>
          </p:cNvSpPr>
          <p:nvPr/>
        </p:nvSpPr>
        <p:spPr bwMode="auto">
          <a:xfrm>
            <a:off x="304800" y="5715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j-lt"/>
                <a:ea typeface="+mj-ea"/>
                <a:cs typeface="+mj-cs"/>
              </a:rPr>
              <a:t>Day 1-8</a:t>
            </a:r>
            <a:r>
              <a:rPr kumimoji="0" lang="en-US" sz="2000" b="0" i="0" u="none" strike="noStrike" kern="1200" cap="none" spc="0" normalizeH="0" noProof="0" dirty="0">
                <a:ln>
                  <a:noFill/>
                </a:ln>
                <a:solidFill>
                  <a:schemeClr val="tx1"/>
                </a:solidFill>
                <a:effectLst/>
                <a:uLnTx/>
                <a:uFillTx/>
                <a:latin typeface="+mj-lt"/>
                <a:ea typeface="+mj-ea"/>
                <a:cs typeface="+mj-cs"/>
              </a:rPr>
              <a:t> Focal area of blister and rim of hyperemia and edema.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aseline="0" dirty="0">
                <a:latin typeface="+mj-lt"/>
                <a:ea typeface="+mj-ea"/>
                <a:cs typeface="+mj-cs"/>
              </a:rPr>
              <a:t>Day 11-21 Progressive re-</a:t>
            </a:r>
            <a:r>
              <a:rPr lang="en-US" sz="2000" baseline="0" dirty="0" err="1">
                <a:latin typeface="+mj-lt"/>
                <a:ea typeface="+mj-ea"/>
                <a:cs typeface="+mj-cs"/>
              </a:rPr>
              <a:t>epithelialization</a:t>
            </a:r>
            <a:r>
              <a:rPr lang="en-US" sz="2000" baseline="0" dirty="0">
                <a:latin typeface="+mj-lt"/>
                <a:ea typeface="+mj-ea"/>
                <a:cs typeface="+mj-cs"/>
              </a:rPr>
              <a:t> and healing</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3165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830997"/>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Deep partial thickness burns or second degree burns in patient and in pig model. </a:t>
            </a:r>
          </a:p>
        </p:txBody>
      </p:sp>
      <p:sp>
        <p:nvSpPr>
          <p:cNvPr id="2" name="Rectangle 1"/>
          <p:cNvSpPr/>
          <p:nvPr/>
        </p:nvSpPr>
        <p:spPr>
          <a:xfrm>
            <a:off x="581025" y="4886235"/>
            <a:ext cx="7981950" cy="1200329"/>
          </a:xfrm>
          <a:prstGeom prst="rect">
            <a:avLst/>
          </a:prstGeom>
        </p:spPr>
        <p:txBody>
          <a:bodyPr wrap="square">
            <a:spAutoFit/>
          </a:bodyPr>
          <a:lstStyle/>
          <a:p>
            <a:r>
              <a:rPr lang="en-US" dirty="0"/>
              <a:t>The epithelium is still intact, but the superficial underlying collagen is bluish and amorphous.  Vascular and cellular events have not yet occurred.  Deeper collagen is not as effected.</a:t>
            </a:r>
            <a:br>
              <a:rPr lang="en-US" dirty="0"/>
            </a:br>
            <a:endParaRPr lang="en-US" dirty="0"/>
          </a:p>
        </p:txBody>
      </p:sp>
      <p:pic>
        <p:nvPicPr>
          <p:cNvPr id="12" name="Picture 11" descr="1 min. 300 g.JPG"/>
          <p:cNvPicPr>
            <a:picLocks noChangeAspect="1"/>
          </p:cNvPicPr>
          <p:nvPr/>
        </p:nvPicPr>
        <p:blipFill>
          <a:blip r:embed="rId3" cstate="print"/>
          <a:stretch>
            <a:fillRect/>
          </a:stretch>
        </p:blipFill>
        <p:spPr>
          <a:xfrm>
            <a:off x="790575" y="1763633"/>
            <a:ext cx="3962400" cy="2971800"/>
          </a:xfrm>
          <a:prstGeom prst="rect">
            <a:avLst/>
          </a:prstGeom>
        </p:spPr>
      </p:pic>
      <p:pic>
        <p:nvPicPr>
          <p:cNvPr id="13" name="Picture 12" descr="102 500 g 2 min 40x.JPG"/>
          <p:cNvPicPr>
            <a:picLocks noChangeAspect="1"/>
          </p:cNvPicPr>
          <p:nvPr/>
        </p:nvPicPr>
        <p:blipFill>
          <a:blip r:embed="rId4" cstate="print">
            <a:lum bright="17000" contrast="1000"/>
          </a:blip>
          <a:srcRect l="50000" t="8333" b="13889"/>
          <a:stretch>
            <a:fillRect/>
          </a:stretch>
        </p:blipFill>
        <p:spPr>
          <a:xfrm>
            <a:off x="5334000" y="1763633"/>
            <a:ext cx="2514600" cy="2971800"/>
          </a:xfrm>
          <a:prstGeom prst="rect">
            <a:avLst/>
          </a:prstGeom>
        </p:spPr>
      </p:pic>
    </p:spTree>
    <p:extLst>
      <p:ext uri="{BB962C8B-B14F-4D97-AF65-F5344CB8AC3E}">
        <p14:creationId xmlns:p14="http://schemas.microsoft.com/office/powerpoint/2010/main" val="134625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Partial thickness burns-Day 1</a:t>
            </a:r>
          </a:p>
        </p:txBody>
      </p:sp>
      <p:pic>
        <p:nvPicPr>
          <p:cNvPr id="9" name="Content Placeholder 11" descr="P3220623.JPG"/>
          <p:cNvPicPr>
            <a:picLocks noGrp="1" noChangeAspect="1"/>
          </p:cNvPicPr>
          <p:nvPr>
            <p:ph sz="half" idx="2"/>
          </p:nvPr>
        </p:nvPicPr>
        <p:blipFill>
          <a:blip r:embed="rId3" cstate="print"/>
          <a:srcRect t="17754"/>
          <a:stretch>
            <a:fillRect/>
          </a:stretch>
        </p:blipFill>
        <p:spPr>
          <a:xfrm>
            <a:off x="503237" y="1421849"/>
            <a:ext cx="4040188" cy="3429000"/>
          </a:xfrm>
        </p:spPr>
      </p:pic>
      <p:pic>
        <p:nvPicPr>
          <p:cNvPr id="10" name="Content Placeholder 9" descr="P3250722.JPG"/>
          <p:cNvPicPr>
            <a:picLocks noGrp="1" noChangeAspect="1"/>
          </p:cNvPicPr>
          <p:nvPr>
            <p:ph sz="quarter" idx="4294967295"/>
          </p:nvPr>
        </p:nvPicPr>
        <p:blipFill>
          <a:blip r:embed="rId4" cstate="print">
            <a:lum bright="10000"/>
          </a:blip>
          <a:srcRect l="7620" t="37875" r="15082"/>
          <a:stretch>
            <a:fillRect/>
          </a:stretch>
        </p:blipFill>
        <p:spPr>
          <a:xfrm>
            <a:off x="4916487" y="1421849"/>
            <a:ext cx="3810000" cy="3429000"/>
          </a:xfrm>
          <a:prstGeom prst="rect">
            <a:avLst/>
          </a:prstGeom>
        </p:spPr>
      </p:pic>
      <p:sp>
        <p:nvSpPr>
          <p:cNvPr id="14" name="Text Placeholder 4"/>
          <p:cNvSpPr txBox="1">
            <a:spLocks/>
          </p:cNvSpPr>
          <p:nvPr/>
        </p:nvSpPr>
        <p:spPr bwMode="auto">
          <a:xfrm>
            <a:off x="561975" y="4913312"/>
            <a:ext cx="4040188" cy="838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7200" dirty="0"/>
              <a:t>Day 1: Acute thermal damage to the epidermis post surgically.  Note hyperemic zone at burn-dermis interface</a:t>
            </a:r>
            <a:r>
              <a:rPr lang="en-US" dirty="0"/>
              <a:t>..</a:t>
            </a:r>
          </a:p>
          <a:p>
            <a:pPr eaLnBrk="1" fontAlgn="auto" hangingPunct="1">
              <a:spcAft>
                <a:spcPts val="0"/>
              </a:spcAft>
              <a:defRPr/>
            </a:pPr>
            <a:endParaRPr lang="en-US" dirty="0"/>
          </a:p>
        </p:txBody>
      </p:sp>
      <p:sp>
        <p:nvSpPr>
          <p:cNvPr id="15" name="Text Placeholder 6"/>
          <p:cNvSpPr txBox="1">
            <a:spLocks/>
          </p:cNvSpPr>
          <p:nvPr/>
        </p:nvSpPr>
        <p:spPr>
          <a:xfrm>
            <a:off x="4883150" y="4913312"/>
            <a:ext cx="4041775" cy="63976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dirty="0"/>
              <a:t>Day 1: Acute thermal damage to the epidermis. Note hyperemic zone at burn-dermis interface.</a:t>
            </a:r>
          </a:p>
        </p:txBody>
      </p:sp>
    </p:spTree>
    <p:extLst>
      <p:ext uri="{BB962C8B-B14F-4D97-AF65-F5344CB8AC3E}">
        <p14:creationId xmlns:p14="http://schemas.microsoft.com/office/powerpoint/2010/main" val="414296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5123" name="Picture 11" descr="scientist dude.jpg"/>
          <p:cNvPicPr>
            <a:picLocks noChangeAspect="1"/>
          </p:cNvPicPr>
          <p:nvPr/>
        </p:nvPicPr>
        <p:blipFill>
          <a:blip r:embed="rId2" cstate="print"/>
          <a:srcRect/>
          <a:stretch>
            <a:fillRect/>
          </a:stretch>
        </p:blipFill>
        <p:spPr bwMode="auto">
          <a:xfrm>
            <a:off x="0" y="381000"/>
            <a:ext cx="9170988" cy="6688138"/>
          </a:xfrm>
          <a:prstGeom prst="rect">
            <a:avLst/>
          </a:prstGeom>
          <a:noFill/>
          <a:ln w="9525">
            <a:noFill/>
            <a:miter lim="800000"/>
            <a:headEnd/>
            <a:tailEnd/>
          </a:ln>
        </p:spPr>
      </p:pic>
      <p:sp>
        <p:nvSpPr>
          <p:cNvPr id="4" name="Title 1"/>
          <p:cNvSpPr>
            <a:spLocks noGrp="1"/>
          </p:cNvSpPr>
          <p:nvPr>
            <p:ph type="title"/>
          </p:nvPr>
        </p:nvSpPr>
        <p:spPr>
          <a:xfrm>
            <a:off x="304800" y="533400"/>
            <a:ext cx="8229600" cy="1143000"/>
          </a:xfrm>
          <a:extLst>
            <a:ext uri="{909E8E84-426E-40dd-AFC4-6F175D3DCCD1}"/>
            <a:ext uri="{91240B29-F687-4f45-9708-019B960494DF}"/>
            <a:ext uri="{AF507438-7753-43e0-B8FC-AC1667EBCBE1}"/>
            <a:ext uri="{FAA26D3D-D897-4be2-8F04-BA451C77F1D7}"/>
          </a:extLst>
        </p:spPr>
        <p:txBody>
          <a:bodyPr rtlCol="0">
            <a:normAutofit/>
          </a:bodyPr>
          <a:lstStyle/>
          <a:p>
            <a:pPr fontAlgn="auto">
              <a:spcAft>
                <a:spcPts val="0"/>
              </a:spcAft>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Sans Bold" charset="0"/>
              </a:rPr>
              <a:t>Comparative Biosciences, Inc.</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a:cs typeface="Gill Sans"/>
            </a:endParaRPr>
          </a:p>
        </p:txBody>
      </p:sp>
      <p:sp>
        <p:nvSpPr>
          <p:cNvPr id="5125" name="Content Placeholder 2"/>
          <p:cNvSpPr>
            <a:spLocks noGrp="1"/>
          </p:cNvSpPr>
          <p:nvPr>
            <p:ph idx="1"/>
          </p:nvPr>
        </p:nvSpPr>
        <p:spPr>
          <a:xfrm>
            <a:off x="609600" y="1524000"/>
            <a:ext cx="7620000" cy="4389438"/>
          </a:xfrm>
        </p:spPr>
        <p:txBody>
          <a:bodyPr/>
          <a:lstStyle/>
          <a:p>
            <a:pPr>
              <a:lnSpc>
                <a:spcPct val="140000"/>
              </a:lnSpc>
            </a:pPr>
            <a:endParaRPr lang="en-US" sz="2000" dirty="0">
              <a:latin typeface="Gill Sans"/>
              <a:ea typeface="Gill Sans"/>
              <a:cs typeface="Gill Sans"/>
            </a:endParaRPr>
          </a:p>
          <a:p>
            <a:pPr>
              <a:lnSpc>
                <a:spcPct val="140000"/>
              </a:lnSpc>
            </a:pPr>
            <a:r>
              <a:rPr lang="en-US" sz="2000" dirty="0">
                <a:latin typeface="Gill Sans"/>
                <a:ea typeface="Gill Sans"/>
                <a:cs typeface="Gill Sans"/>
              </a:rPr>
              <a:t>Premier Preclinical Contract Research Organization</a:t>
            </a:r>
          </a:p>
          <a:p>
            <a:pPr>
              <a:lnSpc>
                <a:spcPct val="140000"/>
              </a:lnSpc>
            </a:pPr>
            <a:r>
              <a:rPr lang="en-US" sz="2000" dirty="0">
                <a:latin typeface="Gill Sans"/>
                <a:ea typeface="Gill Sans"/>
                <a:cs typeface="Gill Sans"/>
              </a:rPr>
              <a:t>Specializing in Dermal and Ocular Pharmacology, Toxicology and Histopathology</a:t>
            </a:r>
          </a:p>
          <a:p>
            <a:pPr>
              <a:lnSpc>
                <a:spcPct val="140000"/>
              </a:lnSpc>
            </a:pPr>
            <a:r>
              <a:rPr lang="en-US" sz="2000" dirty="0">
                <a:latin typeface="Gill Sans"/>
                <a:ea typeface="Gill Sans"/>
                <a:cs typeface="Gill Sans"/>
              </a:rPr>
              <a:t>17 Years in business</a:t>
            </a:r>
          </a:p>
          <a:p>
            <a:pPr>
              <a:lnSpc>
                <a:spcPct val="140000"/>
              </a:lnSpc>
            </a:pPr>
            <a:r>
              <a:rPr lang="en-US" sz="2000" dirty="0">
                <a:latin typeface="Gill Sans"/>
                <a:ea typeface="Gill Sans"/>
                <a:cs typeface="Gill Sans"/>
              </a:rPr>
              <a:t>Located in the heart of Silicon Valley</a:t>
            </a:r>
          </a:p>
          <a:p>
            <a:pPr>
              <a:lnSpc>
                <a:spcPct val="140000"/>
              </a:lnSpc>
            </a:pPr>
            <a:r>
              <a:rPr lang="en-US" sz="2000" dirty="0">
                <a:latin typeface="Gill Sans"/>
                <a:ea typeface="Gill Sans"/>
                <a:cs typeface="Gill Sans"/>
              </a:rPr>
              <a:t>State of the art, purpose-built facility</a:t>
            </a:r>
          </a:p>
          <a:p>
            <a:pPr>
              <a:lnSpc>
                <a:spcPct val="140000"/>
              </a:lnSpc>
            </a:pPr>
            <a:r>
              <a:rPr lang="en-US" sz="2000" dirty="0">
                <a:latin typeface="Gill Sans"/>
                <a:ea typeface="Gill Sans"/>
                <a:cs typeface="Gill Sans"/>
              </a:rPr>
              <a:t>~30 employees with 7 PhDs, 2 pathologists</a:t>
            </a:r>
          </a:p>
          <a:p>
            <a:pPr>
              <a:lnSpc>
                <a:spcPct val="140000"/>
              </a:lnSpc>
            </a:pPr>
            <a:r>
              <a:rPr lang="en-US" sz="2000" dirty="0">
                <a:latin typeface="Gill Sans"/>
                <a:ea typeface="Gill Sans"/>
                <a:cs typeface="Gill Sans"/>
              </a:rPr>
              <a:t>Experienced study directors and scientists</a:t>
            </a:r>
          </a:p>
          <a:p>
            <a:pPr>
              <a:lnSpc>
                <a:spcPct val="140000"/>
              </a:lnSpc>
            </a:pPr>
            <a:r>
              <a:rPr lang="en-US" sz="2000" dirty="0">
                <a:latin typeface="Gill Sans"/>
                <a:ea typeface="Gill Sans"/>
                <a:cs typeface="Gill Sans"/>
              </a:rPr>
              <a:t>GLP, OECD, FDA, USDA, OLAW</a:t>
            </a:r>
          </a:p>
          <a:p>
            <a:pPr>
              <a:lnSpc>
                <a:spcPct val="140000"/>
              </a:lnSpc>
            </a:pPr>
            <a:r>
              <a:rPr lang="en-US" sz="2000" dirty="0">
                <a:latin typeface="Gill Sans"/>
                <a:ea typeface="Gill Sans"/>
                <a:cs typeface="Gill Sans"/>
              </a:rPr>
              <a:t>AAALAC  Accreditation</a:t>
            </a:r>
          </a:p>
          <a:p>
            <a:pPr>
              <a:lnSpc>
                <a:spcPct val="140000"/>
              </a:lnSpc>
            </a:pPr>
            <a:endParaRPr lang="en-US" sz="2000" dirty="0">
              <a:latin typeface="Gill Sans"/>
              <a:ea typeface="Gill Sans"/>
              <a:cs typeface="Gill Sans"/>
            </a:endParaRPr>
          </a:p>
          <a:p>
            <a:pPr>
              <a:lnSpc>
                <a:spcPct val="140000"/>
              </a:lnSpc>
              <a:buFontTx/>
              <a:buNone/>
            </a:pPr>
            <a:endParaRPr lang="en-US" sz="2000" dirty="0">
              <a:latin typeface="Gill Sans"/>
              <a:ea typeface="Gill Sans"/>
              <a:cs typeface="Gill Sans"/>
            </a:endParaRPr>
          </a:p>
          <a:p>
            <a:pPr>
              <a:lnSpc>
                <a:spcPct val="140000"/>
              </a:lnSpc>
            </a:pPr>
            <a:endParaRPr lang="en-US" sz="2000" dirty="0">
              <a:latin typeface="Gill Sans"/>
              <a:ea typeface="Gill Sans"/>
              <a:cs typeface="Gill Sans"/>
            </a:endParaRPr>
          </a:p>
        </p:txBody>
      </p:sp>
      <p:pic>
        <p:nvPicPr>
          <p:cNvPr id="5126" name="Picture 18" descr="CBI-PP Logo Master"/>
          <p:cNvPicPr>
            <a:picLocks noChangeAspect="1" noChangeArrowheads="1"/>
          </p:cNvPicPr>
          <p:nvPr/>
        </p:nvPicPr>
        <p:blipFill>
          <a:blip r:embed="rId3" cstate="print"/>
          <a:srcRect/>
          <a:stretch>
            <a:fillRect/>
          </a:stretch>
        </p:blipFill>
        <p:spPr bwMode="auto">
          <a:xfrm>
            <a:off x="7924800" y="6019800"/>
            <a:ext cx="1085850" cy="944563"/>
          </a:xfrm>
          <a:prstGeom prst="rect">
            <a:avLst/>
          </a:prstGeom>
          <a:noFill/>
          <a:ln w="9525">
            <a:noFill/>
            <a:miter lim="800000"/>
            <a:headEnd/>
            <a:tailEnd/>
          </a:ln>
        </p:spPr>
      </p:pic>
      <p:sp>
        <p:nvSpPr>
          <p:cNvPr id="5127"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Partial thickness burn-Day 8 and 21</a:t>
            </a:r>
          </a:p>
        </p:txBody>
      </p:sp>
      <p:pic>
        <p:nvPicPr>
          <p:cNvPr id="12" name="Content Placeholder 9" descr="P3300834 [352-5].JPG"/>
          <p:cNvPicPr>
            <a:picLocks noGrp="1" noChangeAspect="1"/>
          </p:cNvPicPr>
          <p:nvPr>
            <p:ph sz="half" idx="2"/>
          </p:nvPr>
        </p:nvPicPr>
        <p:blipFill>
          <a:blip r:embed="rId3" cstate="print">
            <a:lum bright="10000"/>
          </a:blip>
          <a:srcRect l="13202" r="18900" b="39513"/>
          <a:stretch>
            <a:fillRect/>
          </a:stretch>
        </p:blipFill>
        <p:spPr>
          <a:xfrm>
            <a:off x="457200" y="1524000"/>
            <a:ext cx="2743200" cy="3048000"/>
          </a:xfrm>
        </p:spPr>
      </p:pic>
      <p:pic>
        <p:nvPicPr>
          <p:cNvPr id="13" name="Picture 12" descr="1021, 101 burn and  ADRC treatment 200x.JPG"/>
          <p:cNvPicPr>
            <a:picLocks noChangeAspect="1"/>
          </p:cNvPicPr>
          <p:nvPr/>
        </p:nvPicPr>
        <p:blipFill>
          <a:blip r:embed="rId4" cstate="print"/>
          <a:stretch>
            <a:fillRect/>
          </a:stretch>
        </p:blipFill>
        <p:spPr>
          <a:xfrm rot="16200000">
            <a:off x="2705100" y="3009900"/>
            <a:ext cx="2057400" cy="1676400"/>
          </a:xfrm>
          <a:prstGeom prst="rect">
            <a:avLst/>
          </a:prstGeom>
        </p:spPr>
      </p:pic>
      <p:pic>
        <p:nvPicPr>
          <p:cNvPr id="16" name="Content Placeholder 7" descr="P4120668 [352-1].JPG"/>
          <p:cNvPicPr>
            <a:picLocks noGrp="1" noChangeAspect="1"/>
          </p:cNvPicPr>
          <p:nvPr>
            <p:ph sz="quarter" idx="4294967295"/>
          </p:nvPr>
        </p:nvPicPr>
        <p:blipFill>
          <a:blip r:embed="rId5" cstate="print">
            <a:lum bright="10000"/>
          </a:blip>
          <a:srcRect l="20738" t="14854" r="18932" b="29445"/>
          <a:stretch>
            <a:fillRect/>
          </a:stretch>
        </p:blipFill>
        <p:spPr>
          <a:xfrm>
            <a:off x="4572000" y="1447800"/>
            <a:ext cx="2743200" cy="3124200"/>
          </a:xfrm>
          <a:prstGeom prst="rect">
            <a:avLst/>
          </a:prstGeom>
        </p:spPr>
      </p:pic>
      <p:pic>
        <p:nvPicPr>
          <p:cNvPr id="17" name="Picture 16" descr="Pig 2, site 1 2x norm and burned.JPG"/>
          <p:cNvPicPr>
            <a:picLocks noChangeAspect="1"/>
          </p:cNvPicPr>
          <p:nvPr/>
        </p:nvPicPr>
        <p:blipFill>
          <a:blip r:embed="rId6" cstate="print"/>
          <a:stretch>
            <a:fillRect/>
          </a:stretch>
        </p:blipFill>
        <p:spPr>
          <a:xfrm rot="5400000">
            <a:off x="7045325" y="3013075"/>
            <a:ext cx="2159000" cy="1619250"/>
          </a:xfrm>
          <a:prstGeom prst="rect">
            <a:avLst/>
          </a:prstGeom>
        </p:spPr>
      </p:pic>
      <p:sp>
        <p:nvSpPr>
          <p:cNvPr id="18" name="Text Placeholder 2"/>
          <p:cNvSpPr txBox="1">
            <a:spLocks/>
          </p:cNvSpPr>
          <p:nvPr/>
        </p:nvSpPr>
        <p:spPr bwMode="auto">
          <a:xfrm>
            <a:off x="457200" y="4953000"/>
            <a:ext cx="4040188"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dirty="0"/>
              <a:t>Day 8-Dense scab formation. There is little re-epithelialization but dense new granulation tissue with inflammation is present in the wound bed</a:t>
            </a:r>
          </a:p>
        </p:txBody>
      </p:sp>
      <p:sp>
        <p:nvSpPr>
          <p:cNvPr id="19" name="Text Placeholder 2"/>
          <p:cNvSpPr txBox="1">
            <a:spLocks/>
          </p:cNvSpPr>
          <p:nvPr/>
        </p:nvSpPr>
        <p:spPr bwMode="auto">
          <a:xfrm>
            <a:off x="5000625" y="4876800"/>
            <a:ext cx="36290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dirty="0"/>
              <a:t>Day 8-Dense scab formation. There is little re-epithelialization but dense new granulation tissue with inflammation is present in the wound bed</a:t>
            </a:r>
          </a:p>
        </p:txBody>
      </p:sp>
    </p:spTree>
    <p:extLst>
      <p:ext uri="{BB962C8B-B14F-4D97-AF65-F5344CB8AC3E}">
        <p14:creationId xmlns:p14="http://schemas.microsoft.com/office/powerpoint/2010/main" val="59736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14350" y="517951"/>
            <a:ext cx="8382000" cy="830997"/>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Full thickness or 3rd degree burns.  Damage extends to the underlying muscle.</a:t>
            </a:r>
          </a:p>
        </p:txBody>
      </p:sp>
      <p:pic>
        <p:nvPicPr>
          <p:cNvPr id="14" name="Picture 2" descr="https://encrypted-tbn0.gstatic.com/images?q=tbn:ANd9GcTO5IwHyvNFPow_q28qtgHluSPK4zV1eQm2kp1m2a81s6x25qWY"/>
          <p:cNvPicPr>
            <a:picLocks noChangeAspect="1" noChangeArrowheads="1"/>
          </p:cNvPicPr>
          <p:nvPr/>
        </p:nvPicPr>
        <p:blipFill>
          <a:blip r:embed="rId3" cstate="print"/>
          <a:srcRect/>
          <a:stretch>
            <a:fillRect/>
          </a:stretch>
        </p:blipFill>
        <p:spPr bwMode="auto">
          <a:xfrm>
            <a:off x="457200" y="2057400"/>
            <a:ext cx="4038600" cy="2895600"/>
          </a:xfrm>
          <a:prstGeom prst="rect">
            <a:avLst/>
          </a:prstGeom>
          <a:noFill/>
        </p:spPr>
      </p:pic>
      <p:pic>
        <p:nvPicPr>
          <p:cNvPr id="15" name="Picture 4" descr="https://encrypted-tbn3.gstatic.com/images?q=tbn:ANd9GcTe8UwJsIhlScEfG7hDVm5gahWcYBj8zHYhazs9RYZnWTIsev9S"/>
          <p:cNvPicPr>
            <a:picLocks noChangeAspect="1" noChangeArrowheads="1"/>
          </p:cNvPicPr>
          <p:nvPr/>
        </p:nvPicPr>
        <p:blipFill>
          <a:blip r:embed="rId4" cstate="print"/>
          <a:srcRect/>
          <a:stretch>
            <a:fillRect/>
          </a:stretch>
        </p:blipFill>
        <p:spPr bwMode="auto">
          <a:xfrm>
            <a:off x="5334000" y="1600200"/>
            <a:ext cx="3048000" cy="2073089"/>
          </a:xfrm>
          <a:prstGeom prst="rect">
            <a:avLst/>
          </a:prstGeom>
          <a:noFill/>
        </p:spPr>
      </p:pic>
      <p:pic>
        <p:nvPicPr>
          <p:cNvPr id="20" name="Picture 3" descr="H:\Novan\CB14-5035-P-EF\252\Animal 252 Day 12\DSCN6110.JPG"/>
          <p:cNvPicPr>
            <a:picLocks noChangeAspect="1" noChangeArrowheads="1"/>
          </p:cNvPicPr>
          <p:nvPr/>
        </p:nvPicPr>
        <p:blipFill>
          <a:blip r:embed="rId5" cstate="print"/>
          <a:srcRect l="15217" t="18919" r="17391" b="8108"/>
          <a:stretch>
            <a:fillRect/>
          </a:stretch>
        </p:blipFill>
        <p:spPr bwMode="auto">
          <a:xfrm>
            <a:off x="5334000" y="3581400"/>
            <a:ext cx="3062111" cy="2667000"/>
          </a:xfrm>
          <a:prstGeom prst="rect">
            <a:avLst/>
          </a:prstGeom>
          <a:noFill/>
        </p:spPr>
      </p:pic>
    </p:spTree>
    <p:extLst>
      <p:ext uri="{BB962C8B-B14F-4D97-AF65-F5344CB8AC3E}">
        <p14:creationId xmlns:p14="http://schemas.microsoft.com/office/powerpoint/2010/main" val="361876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Full thickness burns-increased heat and time exposure</a:t>
            </a:r>
          </a:p>
        </p:txBody>
      </p:sp>
      <p:sp>
        <p:nvSpPr>
          <p:cNvPr id="18" name="Text Placeholder 2"/>
          <p:cNvSpPr txBox="1">
            <a:spLocks/>
          </p:cNvSpPr>
          <p:nvPr/>
        </p:nvSpPr>
        <p:spPr bwMode="auto">
          <a:xfrm>
            <a:off x="457200" y="5181600"/>
            <a:ext cx="4040188"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800" dirty="0"/>
              <a:t>Day 1: Acute thermal damage to the epidermis post surgically. Note hyperemic zone at dermis-burn interface</a:t>
            </a:r>
          </a:p>
        </p:txBody>
      </p:sp>
      <p:sp>
        <p:nvSpPr>
          <p:cNvPr id="19" name="Text Placeholder 2"/>
          <p:cNvSpPr txBox="1">
            <a:spLocks/>
          </p:cNvSpPr>
          <p:nvPr/>
        </p:nvSpPr>
        <p:spPr bwMode="auto">
          <a:xfrm>
            <a:off x="4886325" y="5105400"/>
            <a:ext cx="334327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800" dirty="0"/>
              <a:t>Day 8: The surface is necrotic with a deep escharotic crust overlying the lesion</a:t>
            </a:r>
          </a:p>
        </p:txBody>
      </p:sp>
      <p:pic>
        <p:nvPicPr>
          <p:cNvPr id="14" name="Content Placeholder 6" descr="DSCN2933.JPG"/>
          <p:cNvPicPr>
            <a:picLocks noGrp="1" noChangeAspect="1"/>
          </p:cNvPicPr>
          <p:nvPr>
            <p:ph sz="half" idx="2"/>
          </p:nvPr>
        </p:nvPicPr>
        <p:blipFill>
          <a:blip r:embed="rId3" cstate="print"/>
          <a:srcRect/>
          <a:stretch>
            <a:fillRect/>
          </a:stretch>
        </p:blipFill>
        <p:spPr>
          <a:xfrm>
            <a:off x="457200" y="1447800"/>
            <a:ext cx="4040188" cy="3657600"/>
          </a:xfrm>
        </p:spPr>
      </p:pic>
      <p:pic>
        <p:nvPicPr>
          <p:cNvPr id="15" name="Content Placeholder 7" descr="20130221_091957[1].jpg"/>
          <p:cNvPicPr>
            <a:picLocks noGrp="1" noChangeAspect="1"/>
          </p:cNvPicPr>
          <p:nvPr>
            <p:ph sz="quarter" idx="4294967295"/>
          </p:nvPr>
        </p:nvPicPr>
        <p:blipFill>
          <a:blip r:embed="rId4" cstate="print"/>
          <a:srcRect/>
          <a:stretch>
            <a:fillRect/>
          </a:stretch>
        </p:blipFill>
        <p:spPr>
          <a:xfrm>
            <a:off x="4876800" y="1447800"/>
            <a:ext cx="3733800" cy="3660775"/>
          </a:xfrm>
          <a:prstGeom prst="rect">
            <a:avLst/>
          </a:prstGeom>
        </p:spPr>
      </p:pic>
    </p:spTree>
    <p:extLst>
      <p:ext uri="{BB962C8B-B14F-4D97-AF65-F5344CB8AC3E}">
        <p14:creationId xmlns:p14="http://schemas.microsoft.com/office/powerpoint/2010/main" val="235735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Histology, full thickness, with loss of epithelium-2 days</a:t>
            </a:r>
          </a:p>
        </p:txBody>
      </p:sp>
      <p:pic>
        <p:nvPicPr>
          <p:cNvPr id="12" name="Content Placeholder 6" descr="102 100 g 2 min full 200x.JPG"/>
          <p:cNvPicPr>
            <a:picLocks noGrp="1" noChangeAspect="1"/>
          </p:cNvPicPr>
          <p:nvPr>
            <p:ph sz="half" idx="2"/>
          </p:nvPr>
        </p:nvPicPr>
        <p:blipFill>
          <a:blip r:embed="rId3" cstate="print">
            <a:lum bright="10000" contrast="10000"/>
          </a:blip>
          <a:srcRect/>
          <a:stretch>
            <a:fillRect/>
          </a:stretch>
        </p:blipFill>
        <p:spPr>
          <a:xfrm>
            <a:off x="647700" y="1336919"/>
            <a:ext cx="4040188" cy="3030538"/>
          </a:xfrm>
        </p:spPr>
      </p:pic>
      <p:pic>
        <p:nvPicPr>
          <p:cNvPr id="13" name="Content Placeholder 7" descr="102 500 g 2 min full 400x.JPG"/>
          <p:cNvPicPr>
            <a:picLocks noGrp="1" noChangeAspect="1"/>
          </p:cNvPicPr>
          <p:nvPr>
            <p:ph sz="quarter" idx="4294967295"/>
          </p:nvPr>
        </p:nvPicPr>
        <p:blipFill>
          <a:blip r:embed="rId4" cstate="print">
            <a:lum bright="10000" contrast="10000"/>
          </a:blip>
          <a:srcRect/>
          <a:stretch>
            <a:fillRect/>
          </a:stretch>
        </p:blipFill>
        <p:spPr>
          <a:xfrm>
            <a:off x="4752975" y="1336919"/>
            <a:ext cx="4040188" cy="3030538"/>
          </a:xfrm>
          <a:prstGeom prst="rect">
            <a:avLst/>
          </a:prstGeom>
        </p:spPr>
      </p:pic>
      <p:sp>
        <p:nvSpPr>
          <p:cNvPr id="4" name="Rectangle 3"/>
          <p:cNvSpPr/>
          <p:nvPr/>
        </p:nvSpPr>
        <p:spPr>
          <a:xfrm>
            <a:off x="472281" y="4460877"/>
            <a:ext cx="4391025" cy="1661993"/>
          </a:xfrm>
          <a:prstGeom prst="rect">
            <a:avLst/>
          </a:prstGeom>
        </p:spPr>
        <p:txBody>
          <a:bodyPr wrap="square">
            <a:spAutoFit/>
          </a:bodyPr>
          <a:lstStyle/>
          <a:p>
            <a:pPr fontAlgn="auto">
              <a:spcAft>
                <a:spcPts val="0"/>
              </a:spcAft>
              <a:defRPr/>
            </a:pPr>
            <a:r>
              <a:rPr lang="en-US" sz="1400" dirty="0"/>
              <a:t>Full thickness burn,  2 days. There is a blister with separation of the epithelium from the underlying dermis.  There are large, fluid fill blisters containing large numbers of neutrophils.  The underlying dermis is exposed with inflammation, edema, hemorrhage and congestion. 40x HE</a:t>
            </a:r>
          </a:p>
          <a:p>
            <a:pPr fontAlgn="auto">
              <a:spcAft>
                <a:spcPts val="0"/>
              </a:spcAft>
              <a:defRPr/>
            </a:pPr>
            <a:endParaRPr lang="en-US" dirty="0"/>
          </a:p>
        </p:txBody>
      </p:sp>
      <p:sp>
        <p:nvSpPr>
          <p:cNvPr id="5" name="Rectangle 4"/>
          <p:cNvSpPr/>
          <p:nvPr/>
        </p:nvSpPr>
        <p:spPr>
          <a:xfrm>
            <a:off x="4752975" y="4394202"/>
            <a:ext cx="4040188" cy="1384995"/>
          </a:xfrm>
          <a:prstGeom prst="rect">
            <a:avLst/>
          </a:prstGeom>
        </p:spPr>
        <p:txBody>
          <a:bodyPr wrap="square">
            <a:spAutoFit/>
          </a:bodyPr>
          <a:lstStyle/>
          <a:p>
            <a:pPr fontAlgn="auto">
              <a:spcAft>
                <a:spcPts val="0"/>
              </a:spcAft>
              <a:defRPr/>
            </a:pPr>
            <a:r>
              <a:rPr lang="en-US" sz="1400" dirty="0"/>
              <a:t>Full thickness burn,  2 days. There is a blister with separation of the epithelium from the underlying dermis.  There are large, fluid fill blisters containing large numbers of neutrophils.  The underlying dermis is exposed with inflammation, edema, hemorrhage and congestion. 40x HE</a:t>
            </a:r>
          </a:p>
        </p:txBody>
      </p:sp>
    </p:spTree>
    <p:extLst>
      <p:ext uri="{BB962C8B-B14F-4D97-AF65-F5344CB8AC3E}">
        <p14:creationId xmlns:p14="http://schemas.microsoft.com/office/powerpoint/2010/main" val="133393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461665"/>
          </a:xfrm>
          <a:prstGeom prst="rect">
            <a:avLst/>
          </a:prstGeom>
          <a:noFill/>
          <a:ln w="9525">
            <a:noFill/>
            <a:miter lim="800000"/>
            <a:headEnd/>
            <a:tailEnd/>
          </a:ln>
        </p:spPr>
        <p:txBody>
          <a:bodyPr wrap="square">
            <a:spAutoFit/>
          </a:bodyPr>
          <a:lstStyle/>
          <a:p>
            <a:pPr algn="ctr" eaLnBrk="1" hangingPunct="1"/>
            <a:r>
              <a:rPr lang="en-US" sz="2400" b="1" dirty="0">
                <a:latin typeface="Arial" pitchFamily="34" charset="0"/>
                <a:cs typeface="Times New Roman" pitchFamily="18" charset="0"/>
              </a:rPr>
              <a:t>Histology, full thickness, with loss of epithelium-3 days</a:t>
            </a:r>
          </a:p>
        </p:txBody>
      </p:sp>
      <p:pic>
        <p:nvPicPr>
          <p:cNvPr id="14" name="Content Placeholder 7" descr="102 300 g 2 min full 100x.JPG"/>
          <p:cNvPicPr>
            <a:picLocks noGrp="1" noChangeAspect="1"/>
          </p:cNvPicPr>
          <p:nvPr>
            <p:ph sz="half" idx="2"/>
          </p:nvPr>
        </p:nvPicPr>
        <p:blipFill>
          <a:blip r:embed="rId3" cstate="print">
            <a:lum bright="10000" contrast="10000"/>
          </a:blip>
          <a:srcRect/>
          <a:stretch>
            <a:fillRect/>
          </a:stretch>
        </p:blipFill>
        <p:spPr>
          <a:xfrm>
            <a:off x="381000" y="1752600"/>
            <a:ext cx="4040188" cy="3030538"/>
          </a:xfrm>
        </p:spPr>
      </p:pic>
      <p:pic>
        <p:nvPicPr>
          <p:cNvPr id="15" name="Content Placeholder 8" descr="102 300 g 2 min full 200x.JPG"/>
          <p:cNvPicPr>
            <a:picLocks noGrp="1" noChangeAspect="1"/>
          </p:cNvPicPr>
          <p:nvPr>
            <p:ph sz="quarter" idx="4294967295"/>
          </p:nvPr>
        </p:nvPicPr>
        <p:blipFill>
          <a:blip r:embed="rId4" cstate="print">
            <a:lum bright="10000"/>
          </a:blip>
          <a:srcRect/>
          <a:stretch>
            <a:fillRect/>
          </a:stretch>
        </p:blipFill>
        <p:spPr>
          <a:xfrm>
            <a:off x="4724400" y="1828800"/>
            <a:ext cx="4040188" cy="3030538"/>
          </a:xfrm>
          <a:prstGeom prst="rect">
            <a:avLst/>
          </a:prstGeom>
        </p:spPr>
      </p:pic>
      <p:sp>
        <p:nvSpPr>
          <p:cNvPr id="16" name="Text Placeholder 3"/>
          <p:cNvSpPr txBox="1">
            <a:spLocks/>
          </p:cNvSpPr>
          <p:nvPr/>
        </p:nvSpPr>
        <p:spPr bwMode="auto">
          <a:xfrm>
            <a:off x="381000" y="5029200"/>
            <a:ext cx="4040188"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000" dirty="0"/>
              <a:t>Full thickness burn,  3 Days.  There is complete loss of epithelium 40x HE</a:t>
            </a:r>
          </a:p>
        </p:txBody>
      </p:sp>
      <p:sp>
        <p:nvSpPr>
          <p:cNvPr id="17" name="Text Placeholder 5"/>
          <p:cNvSpPr txBox="1">
            <a:spLocks/>
          </p:cNvSpPr>
          <p:nvPr/>
        </p:nvSpPr>
        <p:spPr>
          <a:xfrm>
            <a:off x="4724401" y="5029199"/>
            <a:ext cx="3200400" cy="1401763"/>
          </a:xfrm>
          <a:prstGeom prst="rect">
            <a:avLst/>
          </a:prstGeom>
        </p:spPr>
        <p:txBody>
          <a:bodyPr rtlCol="0">
            <a:normAutofit fontScale="250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7200" dirty="0"/>
              <a:t>Full thickness burn,  3 days, with complete loss of epithelium.  The underlying dermis is exposed with inflammation, edema, hemorrhage and congestion. 40x HE</a:t>
            </a:r>
          </a:p>
          <a:p>
            <a:pPr eaLnBrk="1" fontAlgn="auto" hangingPunct="1">
              <a:spcAft>
                <a:spcPts val="0"/>
              </a:spcAft>
              <a:defRPr/>
            </a:pPr>
            <a:endParaRPr lang="en-US" dirty="0"/>
          </a:p>
        </p:txBody>
      </p:sp>
    </p:spTree>
    <p:extLst>
      <p:ext uri="{BB962C8B-B14F-4D97-AF65-F5344CB8AC3E}">
        <p14:creationId xmlns:p14="http://schemas.microsoft.com/office/powerpoint/2010/main" val="419235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954107"/>
          </a:xfrm>
          <a:prstGeom prst="rect">
            <a:avLst/>
          </a:prstGeom>
          <a:noFill/>
          <a:ln w="9525">
            <a:noFill/>
            <a:miter lim="800000"/>
            <a:headEnd/>
            <a:tailEnd/>
          </a:ln>
        </p:spPr>
        <p:txBody>
          <a:bodyPr wrap="square">
            <a:spAutoFit/>
          </a:bodyPr>
          <a:lstStyle/>
          <a:p>
            <a:pPr algn="ctr" eaLnBrk="1" hangingPunct="1"/>
            <a:r>
              <a:rPr lang="en-US" sz="2800" b="1" dirty="0"/>
              <a:t>Full thickness burns-increased heat and time exposure-Day 3 biopsy with histology</a:t>
            </a:r>
            <a:endParaRPr lang="en-US" sz="2800" b="1" dirty="0">
              <a:latin typeface="Arial" pitchFamily="34" charset="0"/>
              <a:cs typeface="Times New Roman" pitchFamily="18" charset="0"/>
            </a:endParaRPr>
          </a:p>
        </p:txBody>
      </p:sp>
      <p:pic>
        <p:nvPicPr>
          <p:cNvPr id="12" name="Content Placeholder 6" descr="102, D17, L2, post biopsy.JPG"/>
          <p:cNvPicPr>
            <a:picLocks noGrp="1" noChangeAspect="1"/>
          </p:cNvPicPr>
          <p:nvPr>
            <p:ph sz="half" idx="2"/>
          </p:nvPr>
        </p:nvPicPr>
        <p:blipFill>
          <a:blip r:embed="rId3" cstate="print"/>
          <a:srcRect/>
          <a:stretch>
            <a:fillRect/>
          </a:stretch>
        </p:blipFill>
        <p:spPr>
          <a:xfrm>
            <a:off x="228600" y="1735941"/>
            <a:ext cx="4040188" cy="3030538"/>
          </a:xfrm>
        </p:spPr>
      </p:pic>
      <p:pic>
        <p:nvPicPr>
          <p:cNvPr id="13" name="Content Placeholder 7" descr="5017 pig 101 728 1300 g 20x  dermis HE.JPG"/>
          <p:cNvPicPr>
            <a:picLocks noGrp="1" noChangeAspect="1"/>
          </p:cNvPicPr>
          <p:nvPr>
            <p:ph sz="quarter" idx="4294967295"/>
          </p:nvPr>
        </p:nvPicPr>
        <p:blipFill>
          <a:blip r:embed="rId4" cstate="print"/>
          <a:srcRect/>
          <a:stretch>
            <a:fillRect/>
          </a:stretch>
        </p:blipFill>
        <p:spPr>
          <a:xfrm>
            <a:off x="4495800" y="1735941"/>
            <a:ext cx="4040188" cy="3030538"/>
          </a:xfrm>
          <a:prstGeom prst="rect">
            <a:avLst/>
          </a:prstGeom>
        </p:spPr>
      </p:pic>
      <p:sp>
        <p:nvSpPr>
          <p:cNvPr id="19" name="Text Placeholder 2"/>
          <p:cNvSpPr txBox="1">
            <a:spLocks/>
          </p:cNvSpPr>
          <p:nvPr/>
        </p:nvSpPr>
        <p:spPr bwMode="auto">
          <a:xfrm>
            <a:off x="342106" y="4766479"/>
            <a:ext cx="4040188" cy="1143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en-US" dirty="0"/>
          </a:p>
          <a:p>
            <a:pPr marL="0" indent="0" eaLnBrk="1" fontAlgn="auto" hangingPunct="1">
              <a:spcAft>
                <a:spcPts val="0"/>
              </a:spcAft>
              <a:buNone/>
              <a:defRPr/>
            </a:pPr>
            <a:r>
              <a:rPr lang="en-US" dirty="0"/>
              <a:t>Day 3: Acute thermal damage to the epidermis post surgically. Note hyperemic zone at dermis-burn interface.  The center of the burn has been biopsied under brief general anesthesia</a:t>
            </a:r>
          </a:p>
          <a:p>
            <a:pPr eaLnBrk="1" fontAlgn="auto" hangingPunct="1">
              <a:spcAft>
                <a:spcPts val="0"/>
              </a:spcAft>
              <a:defRPr/>
            </a:pPr>
            <a:endParaRPr lang="en-US" dirty="0"/>
          </a:p>
        </p:txBody>
      </p:sp>
      <p:sp>
        <p:nvSpPr>
          <p:cNvPr id="20" name="Text Placeholder 4"/>
          <p:cNvSpPr txBox="1">
            <a:spLocks/>
          </p:cNvSpPr>
          <p:nvPr/>
        </p:nvSpPr>
        <p:spPr>
          <a:xfrm>
            <a:off x="4495800" y="4648200"/>
            <a:ext cx="4041775" cy="1219200"/>
          </a:xfrm>
          <a:prstGeom prst="rect">
            <a:avLst/>
          </a:prstGeom>
        </p:spPr>
        <p:txBody>
          <a:bodyPr rtlCol="0">
            <a:normAutofit fontScale="250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en-US" sz="4400" dirty="0"/>
          </a:p>
          <a:p>
            <a:pPr eaLnBrk="1" fontAlgn="auto" hangingPunct="1">
              <a:spcAft>
                <a:spcPts val="0"/>
              </a:spcAft>
              <a:defRPr/>
            </a:pPr>
            <a:endParaRPr lang="en-US" sz="4400" dirty="0"/>
          </a:p>
          <a:p>
            <a:pPr marL="0" indent="0" eaLnBrk="1" fontAlgn="auto" hangingPunct="1">
              <a:spcAft>
                <a:spcPts val="0"/>
              </a:spcAft>
              <a:buNone/>
              <a:defRPr/>
            </a:pPr>
            <a:r>
              <a:rPr lang="en-US" sz="5600" dirty="0"/>
              <a:t>Histology Day 3: Full thickness acute thermal damage to the epidermis post -surgically.  Note  that thermal damage extends through the dermis into the deep adipose tissue.  HE 10x</a:t>
            </a:r>
          </a:p>
        </p:txBody>
      </p:sp>
    </p:spTree>
    <p:extLst>
      <p:ext uri="{BB962C8B-B14F-4D97-AF65-F5344CB8AC3E}">
        <p14:creationId xmlns:p14="http://schemas.microsoft.com/office/powerpoint/2010/main" val="323270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t>Lesion development-Full thickness; Day 14</a:t>
            </a:r>
            <a:endParaRPr lang="en-US" sz="2800" b="1" dirty="0">
              <a:latin typeface="Arial" pitchFamily="34" charset="0"/>
              <a:cs typeface="Times New Roman" pitchFamily="18" charset="0"/>
            </a:endParaRPr>
          </a:p>
        </p:txBody>
      </p:sp>
      <p:sp>
        <p:nvSpPr>
          <p:cNvPr id="5" name="Rectangle 4"/>
          <p:cNvSpPr/>
          <p:nvPr/>
        </p:nvSpPr>
        <p:spPr>
          <a:xfrm>
            <a:off x="1219200" y="1705888"/>
            <a:ext cx="6553200" cy="3785652"/>
          </a:xfrm>
          <a:prstGeom prst="rect">
            <a:avLst/>
          </a:prstGeom>
        </p:spPr>
        <p:txBody>
          <a:bodyPr wrap="square">
            <a:spAutoFit/>
          </a:bodyPr>
          <a:lstStyle/>
          <a:p>
            <a:r>
              <a:rPr lang="en-US" sz="2400" dirty="0"/>
              <a:t>Day 14</a:t>
            </a:r>
          </a:p>
          <a:p>
            <a:pPr marL="285750" indent="-285750">
              <a:buFont typeface="Arial" panose="020B0604020202020204" pitchFamily="34" charset="0"/>
              <a:buChar char="•"/>
            </a:pPr>
            <a:r>
              <a:rPr lang="en-US" sz="2400" dirty="0"/>
              <a:t>Epithelium partially complete or nearly complete covering</a:t>
            </a:r>
          </a:p>
          <a:p>
            <a:pPr marL="285750" indent="-285750">
              <a:buFont typeface="Arial" panose="020B0604020202020204" pitchFamily="34" charset="0"/>
              <a:buChar char="•"/>
            </a:pPr>
            <a:r>
              <a:rPr lang="en-US" sz="2400" dirty="0"/>
              <a:t>Epithelium is thickened in comparison to normal epithelium (2-3x as thick) at edges, but may be very thin in the center</a:t>
            </a:r>
          </a:p>
          <a:p>
            <a:pPr marL="285750" indent="-285750">
              <a:buFont typeface="Arial" panose="020B0604020202020204" pitchFamily="34" charset="0"/>
              <a:buChar char="•"/>
            </a:pPr>
            <a:r>
              <a:rPr lang="en-US" sz="2400" dirty="0"/>
              <a:t>Epithelial hyperplasia is common at edges</a:t>
            </a:r>
          </a:p>
          <a:p>
            <a:pPr marL="285750" indent="-285750">
              <a:buFont typeface="Arial" panose="020B0604020202020204" pitchFamily="34" charset="0"/>
              <a:buChar char="•"/>
            </a:pPr>
            <a:r>
              <a:rPr lang="en-US" sz="2400" dirty="0"/>
              <a:t>Underlying collagen is consistent with granulation tissue</a:t>
            </a:r>
          </a:p>
          <a:p>
            <a:pPr marL="285750" indent="-285750">
              <a:buFont typeface="Arial" panose="020B0604020202020204" pitchFamily="34" charset="0"/>
              <a:buChar char="•"/>
            </a:pPr>
            <a:r>
              <a:rPr lang="en-US" sz="2400" dirty="0"/>
              <a:t>Thick eschar and crust present</a:t>
            </a:r>
          </a:p>
        </p:txBody>
      </p:sp>
    </p:spTree>
    <p:extLst>
      <p:ext uri="{BB962C8B-B14F-4D97-AF65-F5344CB8AC3E}">
        <p14:creationId xmlns:p14="http://schemas.microsoft.com/office/powerpoint/2010/main" val="184147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84775"/>
          </a:xfrm>
          <a:prstGeom prst="rect">
            <a:avLst/>
          </a:prstGeom>
          <a:noFill/>
          <a:ln w="9525">
            <a:noFill/>
            <a:miter lim="800000"/>
            <a:headEnd/>
            <a:tailEnd/>
          </a:ln>
        </p:spPr>
        <p:txBody>
          <a:bodyPr wrap="square">
            <a:spAutoFit/>
          </a:bodyPr>
          <a:lstStyle/>
          <a:p>
            <a:pPr algn="ctr" eaLnBrk="1" hangingPunct="1"/>
            <a:r>
              <a:rPr lang="en-US" sz="3200" b="1" dirty="0"/>
              <a:t>Full thickness Day 14</a:t>
            </a:r>
            <a:endParaRPr lang="en-US" sz="3200" b="1" dirty="0">
              <a:latin typeface="Arial" pitchFamily="34" charset="0"/>
              <a:cs typeface="Times New Roman" pitchFamily="18" charset="0"/>
            </a:endParaRPr>
          </a:p>
        </p:txBody>
      </p:sp>
      <p:pic>
        <p:nvPicPr>
          <p:cNvPr id="14" name="Picture 2" descr="H:\BioLife\Pictures\Day 15 (4-6-11)\P4060945 [252-1].JPG"/>
          <p:cNvPicPr>
            <a:picLocks noGrp="1" noChangeAspect="1" noChangeArrowheads="1"/>
          </p:cNvPicPr>
          <p:nvPr>
            <p:ph idx="1"/>
          </p:nvPr>
        </p:nvPicPr>
        <p:blipFill>
          <a:blip r:embed="rId3" cstate="print"/>
          <a:srcRect/>
          <a:stretch>
            <a:fillRect/>
          </a:stretch>
        </p:blipFill>
        <p:spPr bwMode="auto">
          <a:xfrm>
            <a:off x="619125" y="1676400"/>
            <a:ext cx="3352800" cy="2819400"/>
          </a:xfrm>
          <a:prstGeom prst="rect">
            <a:avLst/>
          </a:prstGeom>
          <a:noFill/>
        </p:spPr>
      </p:pic>
      <p:pic>
        <p:nvPicPr>
          <p:cNvPr id="15" name="Picture 14" descr="1013 151-2 20x.JPG"/>
          <p:cNvPicPr>
            <a:picLocks noChangeAspect="1"/>
          </p:cNvPicPr>
          <p:nvPr/>
        </p:nvPicPr>
        <p:blipFill>
          <a:blip r:embed="rId4" cstate="print"/>
          <a:stretch>
            <a:fillRect/>
          </a:stretch>
        </p:blipFill>
        <p:spPr>
          <a:xfrm>
            <a:off x="4772025" y="1676400"/>
            <a:ext cx="3810000" cy="2857500"/>
          </a:xfrm>
          <a:prstGeom prst="rect">
            <a:avLst/>
          </a:prstGeom>
        </p:spPr>
      </p:pic>
      <p:sp>
        <p:nvSpPr>
          <p:cNvPr id="5" name="Rectangle 4"/>
          <p:cNvSpPr/>
          <p:nvPr/>
        </p:nvSpPr>
        <p:spPr>
          <a:xfrm>
            <a:off x="1427956" y="4693245"/>
            <a:ext cx="6440487" cy="923330"/>
          </a:xfrm>
          <a:prstGeom prst="rect">
            <a:avLst/>
          </a:prstGeom>
        </p:spPr>
        <p:txBody>
          <a:bodyPr wrap="square">
            <a:spAutoFit/>
          </a:bodyPr>
          <a:lstStyle/>
          <a:p>
            <a:r>
              <a:rPr lang="en-US" dirty="0"/>
              <a:t>There is crust formation with a thickened epithelium,  There is edema and inflammation primarily of the superficial dermis and formation of more mature granulation tissue filling the wound bed.</a:t>
            </a:r>
          </a:p>
        </p:txBody>
      </p:sp>
    </p:spTree>
    <p:extLst>
      <p:ext uri="{BB962C8B-B14F-4D97-AF65-F5344CB8AC3E}">
        <p14:creationId xmlns:p14="http://schemas.microsoft.com/office/powerpoint/2010/main" val="95061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t>Lesion development-Full thickness; Day 28</a:t>
            </a:r>
            <a:endParaRPr lang="en-US" sz="2800" b="1" dirty="0">
              <a:latin typeface="Arial" pitchFamily="34" charset="0"/>
              <a:cs typeface="Times New Roman" pitchFamily="18" charset="0"/>
            </a:endParaRPr>
          </a:p>
        </p:txBody>
      </p:sp>
      <p:sp>
        <p:nvSpPr>
          <p:cNvPr id="5" name="Rectangle 4"/>
          <p:cNvSpPr/>
          <p:nvPr/>
        </p:nvSpPr>
        <p:spPr>
          <a:xfrm>
            <a:off x="1219200" y="1705888"/>
            <a:ext cx="6553200" cy="3416320"/>
          </a:xfrm>
          <a:prstGeom prst="rect">
            <a:avLst/>
          </a:prstGeom>
        </p:spPr>
        <p:txBody>
          <a:bodyPr wrap="square">
            <a:spAutoFit/>
          </a:bodyPr>
          <a:lstStyle/>
          <a:p>
            <a:r>
              <a:rPr lang="en-US" sz="2400" dirty="0"/>
              <a:t>Day 28+</a:t>
            </a:r>
          </a:p>
          <a:p>
            <a:pPr marL="342900" indent="-342900">
              <a:buFont typeface="Arial" panose="020B0604020202020204" pitchFamily="34" charset="0"/>
              <a:buChar char="•"/>
            </a:pPr>
            <a:r>
              <a:rPr lang="en-US" sz="2400" dirty="0"/>
              <a:t>Epithelium complete or nearly complete covering</a:t>
            </a:r>
          </a:p>
          <a:p>
            <a:pPr marL="342900" indent="-342900">
              <a:buFont typeface="Arial" panose="020B0604020202020204" pitchFamily="34" charset="0"/>
              <a:buChar char="•"/>
            </a:pPr>
            <a:r>
              <a:rPr lang="en-US" sz="2400" dirty="0"/>
              <a:t>Epithelium is thickened in comparison to normal epithelium (2-3x as thick)</a:t>
            </a:r>
          </a:p>
          <a:p>
            <a:pPr marL="342900" indent="-342900">
              <a:buFont typeface="Arial" panose="020B0604020202020204" pitchFamily="34" charset="0"/>
              <a:buChar char="•"/>
            </a:pPr>
            <a:r>
              <a:rPr lang="en-US" sz="2400" dirty="0"/>
              <a:t>Epithelial hyperplasia is common</a:t>
            </a:r>
          </a:p>
          <a:p>
            <a:pPr marL="342900" indent="-342900">
              <a:buFont typeface="Arial" panose="020B0604020202020204" pitchFamily="34" charset="0"/>
              <a:buChar char="•"/>
            </a:pPr>
            <a:r>
              <a:rPr lang="en-US" sz="2400" dirty="0"/>
              <a:t>Underlying collagen is more mature with normal orientation</a:t>
            </a:r>
          </a:p>
          <a:p>
            <a:pPr marL="342900" indent="-342900">
              <a:buFont typeface="Arial" panose="020B0604020202020204" pitchFamily="34" charset="0"/>
              <a:buChar char="•"/>
            </a:pPr>
            <a:r>
              <a:rPr lang="en-US" sz="2400" dirty="0"/>
              <a:t>Thick eschar and crust present</a:t>
            </a:r>
          </a:p>
        </p:txBody>
      </p:sp>
    </p:spTree>
    <p:extLst>
      <p:ext uri="{BB962C8B-B14F-4D97-AF65-F5344CB8AC3E}">
        <p14:creationId xmlns:p14="http://schemas.microsoft.com/office/powerpoint/2010/main" val="1679225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84775"/>
          </a:xfrm>
          <a:prstGeom prst="rect">
            <a:avLst/>
          </a:prstGeom>
          <a:noFill/>
          <a:ln w="9525">
            <a:noFill/>
            <a:miter lim="800000"/>
            <a:headEnd/>
            <a:tailEnd/>
          </a:ln>
        </p:spPr>
        <p:txBody>
          <a:bodyPr wrap="square">
            <a:spAutoFit/>
          </a:bodyPr>
          <a:lstStyle/>
          <a:p>
            <a:pPr algn="ctr" eaLnBrk="1" hangingPunct="1"/>
            <a:r>
              <a:rPr lang="en-US" sz="3200" b="1" dirty="0"/>
              <a:t>Full thickness Day 28</a:t>
            </a:r>
            <a:endParaRPr lang="en-US" sz="3200" b="1" dirty="0">
              <a:latin typeface="Arial" pitchFamily="34" charset="0"/>
              <a:cs typeface="Times New Roman" pitchFamily="18" charset="0"/>
            </a:endParaRPr>
          </a:p>
        </p:txBody>
      </p:sp>
      <p:pic>
        <p:nvPicPr>
          <p:cNvPr id="11" name="Content Placeholder 9" descr="1034  253 R2-30x superficial.JPG"/>
          <p:cNvPicPr>
            <a:picLocks noGrp="1" noChangeAspect="1"/>
          </p:cNvPicPr>
          <p:nvPr>
            <p:ph sz="half" idx="2"/>
          </p:nvPr>
        </p:nvPicPr>
        <p:blipFill>
          <a:blip r:embed="rId3" cstate="print"/>
          <a:srcRect/>
          <a:stretch>
            <a:fillRect/>
          </a:stretch>
        </p:blipFill>
        <p:spPr>
          <a:xfrm>
            <a:off x="466725" y="1366609"/>
            <a:ext cx="4038600" cy="4040188"/>
          </a:xfrm>
        </p:spPr>
      </p:pic>
      <p:pic>
        <p:nvPicPr>
          <p:cNvPr id="12" name="Content Placeholder 7" descr="1034  258 L14 10x superficial.JPG"/>
          <p:cNvPicPr>
            <a:picLocks noGrp="1" noChangeAspect="1"/>
          </p:cNvPicPr>
          <p:nvPr>
            <p:ph sz="quarter" idx="4294967295"/>
          </p:nvPr>
        </p:nvPicPr>
        <p:blipFill>
          <a:blip r:embed="rId4" cstate="print"/>
          <a:srcRect/>
          <a:stretch>
            <a:fillRect/>
          </a:stretch>
        </p:blipFill>
        <p:spPr>
          <a:xfrm>
            <a:off x="4752975" y="1365816"/>
            <a:ext cx="3962400" cy="4041775"/>
          </a:xfrm>
          <a:prstGeom prst="rect">
            <a:avLst/>
          </a:prstGeom>
        </p:spPr>
      </p:pic>
      <p:sp>
        <p:nvSpPr>
          <p:cNvPr id="6" name="Rectangle 5"/>
          <p:cNvSpPr/>
          <p:nvPr/>
        </p:nvSpPr>
        <p:spPr>
          <a:xfrm>
            <a:off x="409575" y="5387747"/>
            <a:ext cx="4114800" cy="1384995"/>
          </a:xfrm>
          <a:prstGeom prst="rect">
            <a:avLst/>
          </a:prstGeom>
        </p:spPr>
        <p:txBody>
          <a:bodyPr wrap="square">
            <a:spAutoFit/>
          </a:bodyPr>
          <a:lstStyle/>
          <a:p>
            <a:r>
              <a:rPr lang="en-US" sz="1200" dirty="0"/>
              <a:t>Day 28 Histologically, the epithelium is covering all or most of the wound bed and is hyperplastic.  There is a dense fibrous wound bed with collagen, neovascularization and mild inflammation.</a:t>
            </a:r>
          </a:p>
          <a:p>
            <a:endParaRPr lang="en-US" sz="1200" dirty="0"/>
          </a:p>
          <a:p>
            <a:r>
              <a:rPr lang="en-US" sz="1200" dirty="0"/>
              <a:t>Macroscopically, there is re-</a:t>
            </a:r>
            <a:r>
              <a:rPr lang="en-US" sz="1200" dirty="0" err="1"/>
              <a:t>epithelializaton</a:t>
            </a:r>
            <a:r>
              <a:rPr lang="en-US" sz="1200" dirty="0"/>
              <a:t> and healing of the wound with some small scabbing.</a:t>
            </a:r>
          </a:p>
        </p:txBody>
      </p:sp>
      <p:sp>
        <p:nvSpPr>
          <p:cNvPr id="7" name="Rectangle 6"/>
          <p:cNvSpPr/>
          <p:nvPr/>
        </p:nvSpPr>
        <p:spPr>
          <a:xfrm>
            <a:off x="4676775" y="5467350"/>
            <a:ext cx="3276600" cy="1169551"/>
          </a:xfrm>
          <a:prstGeom prst="rect">
            <a:avLst/>
          </a:prstGeom>
        </p:spPr>
        <p:txBody>
          <a:bodyPr wrap="square">
            <a:spAutoFit/>
          </a:bodyPr>
          <a:lstStyle/>
          <a:p>
            <a:pPr fontAlgn="auto">
              <a:spcAft>
                <a:spcPts val="0"/>
              </a:spcAft>
              <a:defRPr/>
            </a:pPr>
            <a:r>
              <a:rPr lang="en-US" sz="1400" dirty="0"/>
              <a:t>Day 28 The epithelium is covering all or most of the wound bed and is hyperplastic.  There is a dense fibrous wound bed with collagen, neovascularization and mild inflammation</a:t>
            </a:r>
          </a:p>
        </p:txBody>
      </p:sp>
    </p:spTree>
    <p:extLst>
      <p:ext uri="{BB962C8B-B14F-4D97-AF65-F5344CB8AC3E}">
        <p14:creationId xmlns:p14="http://schemas.microsoft.com/office/powerpoint/2010/main" val="280788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6147" name="Picture 11" descr="scientist dude.jpg"/>
          <p:cNvPicPr>
            <a:picLocks noChangeAspect="1"/>
          </p:cNvPicPr>
          <p:nvPr/>
        </p:nvPicPr>
        <p:blipFill>
          <a:blip r:embed="rId2" cstate="print"/>
          <a:srcRect/>
          <a:stretch>
            <a:fillRect/>
          </a:stretch>
        </p:blipFill>
        <p:spPr bwMode="auto">
          <a:xfrm>
            <a:off x="0" y="381000"/>
            <a:ext cx="9170988" cy="6688138"/>
          </a:xfrm>
          <a:prstGeom prst="rect">
            <a:avLst/>
          </a:prstGeom>
          <a:noFill/>
          <a:ln w="9525">
            <a:noFill/>
            <a:miter lim="800000"/>
            <a:headEnd/>
            <a:tailEnd/>
          </a:ln>
        </p:spPr>
      </p:pic>
      <p:sp>
        <p:nvSpPr>
          <p:cNvPr id="4" name="Title 1"/>
          <p:cNvSpPr>
            <a:spLocks noGrp="1"/>
          </p:cNvSpPr>
          <p:nvPr>
            <p:ph type="title"/>
          </p:nvPr>
        </p:nvSpPr>
        <p:spPr>
          <a:xfrm>
            <a:off x="304800" y="533400"/>
            <a:ext cx="8229600" cy="1143000"/>
          </a:xfrm>
          <a:extLst>
            <a:ext uri="{909E8E84-426E-40dd-AFC4-6F175D3DCCD1}"/>
            <a:ext uri="{91240B29-F687-4f45-9708-019B960494DF}"/>
            <a:ext uri="{AF507438-7753-43e0-B8FC-AC1667EBCBE1}"/>
            <a:ext uri="{FAA26D3D-D897-4be2-8F04-BA451C77F1D7}"/>
          </a:extLst>
        </p:spPr>
        <p:txBody>
          <a:bodyPr rtlCol="0">
            <a:normAutofit/>
          </a:bodyPr>
          <a:lstStyle/>
          <a:p>
            <a:pPr fontAlgn="auto">
              <a:spcAft>
                <a:spcPts val="0"/>
              </a:spcAft>
              <a:defRPr/>
            </a:pPr>
            <a:r>
              <a:rPr lang="en-US" sz="3600" dirty="0"/>
              <a:t>Model induction in </a:t>
            </a:r>
            <a:r>
              <a:rPr lang="en-US" sz="3600" dirty="0" err="1"/>
              <a:t>MiniPigs</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a:cs typeface="Gill Sans"/>
            </a:endParaRPr>
          </a:p>
        </p:txBody>
      </p:sp>
      <p:sp>
        <p:nvSpPr>
          <p:cNvPr id="6149" name="Content Placeholder 2"/>
          <p:cNvSpPr>
            <a:spLocks noGrp="1"/>
          </p:cNvSpPr>
          <p:nvPr>
            <p:ph idx="1"/>
          </p:nvPr>
        </p:nvSpPr>
        <p:spPr>
          <a:xfrm>
            <a:off x="533400" y="1600200"/>
            <a:ext cx="7620000" cy="4389438"/>
          </a:xfrm>
        </p:spPr>
        <p:txBody>
          <a:bodyPr/>
          <a:lstStyle/>
          <a:p>
            <a:pPr>
              <a:lnSpc>
                <a:spcPct val="140000"/>
              </a:lnSpc>
            </a:pPr>
            <a:endParaRPr lang="en-US" sz="2000">
              <a:latin typeface="Gill Sans"/>
              <a:ea typeface="Gill Sans"/>
              <a:cs typeface="Gill Sans"/>
            </a:endParaRPr>
          </a:p>
          <a:p>
            <a:r>
              <a:rPr lang="en-US" sz="2000"/>
              <a:t>CBI offers either full or partial thickness dermal burn modeling in minipigs that demonstrates dermal healing and is also humane and well tolerated by the rat and pig</a:t>
            </a:r>
            <a:endParaRPr lang="en-US" sz="1800"/>
          </a:p>
          <a:p>
            <a:endParaRPr lang="en-US" sz="2400"/>
          </a:p>
          <a:p>
            <a:pPr lvl="1"/>
            <a:r>
              <a:rPr lang="en-US" sz="1200"/>
              <a:t>Uniform full or partial thickness burns are surgically-induced under strict aseptic conditions with intense post surgical care, systemic antibiotics and pain control.</a:t>
            </a:r>
          </a:p>
          <a:p>
            <a:pPr lvl="1">
              <a:buFont typeface="Arial" pitchFamily="34" charset="0"/>
              <a:buNone/>
            </a:pPr>
            <a:endParaRPr lang="en-US" sz="1200"/>
          </a:p>
          <a:p>
            <a:pPr lvl="1"/>
            <a:r>
              <a:rPr lang="en-US" sz="1200"/>
              <a:t>Device used is a stainless steel or brass block of defined weight (generally 300 gm) approximately 3x3 cm that is heated to a defined temperature (either 100 or 200C for partial or full thickness respectively) and held onto the skin for a defined time (generally 1 min for partial and 30 sec for full thickness). Alternatively, for partial thickness burns, hot water method (scald) may be used.</a:t>
            </a:r>
          </a:p>
          <a:p>
            <a:pPr lvl="1"/>
            <a:endParaRPr lang="en-US" sz="1200"/>
          </a:p>
          <a:p>
            <a:pPr lvl="1"/>
            <a:r>
              <a:rPr lang="en-US" sz="1200"/>
              <a:t>Test article and bandaging is administered appropriately</a:t>
            </a:r>
          </a:p>
          <a:p>
            <a:pPr lvl="1"/>
            <a:r>
              <a:rPr lang="en-US" sz="1200"/>
              <a:t>Grafting, escharectomy and other procedures available</a:t>
            </a:r>
          </a:p>
          <a:p>
            <a:pPr lvl="1"/>
            <a:r>
              <a:rPr lang="en-US" sz="1200"/>
              <a:t>Lesions are measured and photographed</a:t>
            </a:r>
          </a:p>
          <a:p>
            <a:pPr lvl="1"/>
            <a:r>
              <a:rPr lang="en-US" sz="1200"/>
              <a:t>Biopsy or histopathology for histology, IHC or bioanalysis may be performed</a:t>
            </a:r>
          </a:p>
          <a:p>
            <a:pPr>
              <a:lnSpc>
                <a:spcPct val="140000"/>
              </a:lnSpc>
            </a:pPr>
            <a:endParaRPr lang="en-US" sz="1400">
              <a:latin typeface="Gill Sans"/>
              <a:ea typeface="Gill Sans"/>
              <a:cs typeface="Gill Sans"/>
            </a:endParaRPr>
          </a:p>
          <a:p>
            <a:pPr>
              <a:lnSpc>
                <a:spcPct val="140000"/>
              </a:lnSpc>
            </a:pPr>
            <a:endParaRPr lang="en-US" sz="2000">
              <a:latin typeface="Gill Sans"/>
              <a:ea typeface="Gill Sans"/>
              <a:cs typeface="Gill Sans"/>
            </a:endParaRPr>
          </a:p>
          <a:p>
            <a:pPr>
              <a:lnSpc>
                <a:spcPct val="140000"/>
              </a:lnSpc>
              <a:buFontTx/>
              <a:buNone/>
            </a:pPr>
            <a:endParaRPr lang="en-US" sz="2000">
              <a:latin typeface="Gill Sans"/>
              <a:ea typeface="Gill Sans"/>
              <a:cs typeface="Gill Sans"/>
            </a:endParaRPr>
          </a:p>
          <a:p>
            <a:pPr>
              <a:lnSpc>
                <a:spcPct val="140000"/>
              </a:lnSpc>
            </a:pPr>
            <a:endParaRPr lang="en-US" sz="2000">
              <a:latin typeface="Gill Sans"/>
              <a:ea typeface="Gill Sans"/>
              <a:cs typeface="Gill Sans"/>
            </a:endParaRPr>
          </a:p>
        </p:txBody>
      </p:sp>
      <p:pic>
        <p:nvPicPr>
          <p:cNvPr id="6150" name="Picture 18" descr="CBI-PP Logo Master"/>
          <p:cNvPicPr>
            <a:picLocks noChangeAspect="1" noChangeArrowheads="1"/>
          </p:cNvPicPr>
          <p:nvPr/>
        </p:nvPicPr>
        <p:blipFill>
          <a:blip r:embed="rId3" cstate="print"/>
          <a:srcRect/>
          <a:stretch>
            <a:fillRect/>
          </a:stretch>
        </p:blipFill>
        <p:spPr bwMode="auto">
          <a:xfrm>
            <a:off x="7924800" y="6019800"/>
            <a:ext cx="1085850" cy="944563"/>
          </a:xfrm>
          <a:prstGeom prst="rect">
            <a:avLst/>
          </a:prstGeom>
          <a:noFill/>
          <a:ln w="9525">
            <a:noFill/>
            <a:miter lim="800000"/>
            <a:headEnd/>
            <a:tailEnd/>
          </a:ln>
        </p:spPr>
      </p:pic>
      <p:sp>
        <p:nvSpPr>
          <p:cNvPr id="6151"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t>Histologic scoring</a:t>
            </a:r>
            <a:endParaRPr lang="en-US" sz="2800" b="1" dirty="0">
              <a:latin typeface="Arial" pitchFamily="34" charset="0"/>
              <a:cs typeface="Times New Roman" pitchFamily="18" charset="0"/>
            </a:endParaRPr>
          </a:p>
        </p:txBody>
      </p:sp>
      <p:sp>
        <p:nvSpPr>
          <p:cNvPr id="5" name="Rectangle 4"/>
          <p:cNvSpPr/>
          <p:nvPr/>
        </p:nvSpPr>
        <p:spPr>
          <a:xfrm>
            <a:off x="1219200" y="1705888"/>
            <a:ext cx="6553200" cy="4154984"/>
          </a:xfrm>
          <a:prstGeom prst="rect">
            <a:avLst/>
          </a:prstGeom>
        </p:spPr>
        <p:txBody>
          <a:bodyPr wrap="square">
            <a:spAutoFit/>
          </a:bodyPr>
          <a:lstStyle/>
          <a:p>
            <a:r>
              <a:rPr lang="en-US" sz="2400" dirty="0"/>
              <a:t>Semi-quantitative</a:t>
            </a:r>
          </a:p>
          <a:p>
            <a:pPr marL="342900" indent="-342900">
              <a:buFont typeface="Arial" panose="020B0604020202020204" pitchFamily="34" charset="0"/>
              <a:buChar char="•"/>
            </a:pPr>
            <a:r>
              <a:rPr lang="en-US" sz="2400" dirty="0"/>
              <a:t>Industry standard 0-4 severity for </a:t>
            </a:r>
          </a:p>
          <a:p>
            <a:pPr marL="800100" lvl="1" indent="-342900">
              <a:buFont typeface="Arial" panose="020B0604020202020204" pitchFamily="34" charset="0"/>
              <a:buChar char="•"/>
            </a:pPr>
            <a:r>
              <a:rPr lang="en-US" sz="2400" dirty="0"/>
              <a:t>Inflammation</a:t>
            </a:r>
          </a:p>
          <a:p>
            <a:pPr marL="800100" lvl="1" indent="-342900">
              <a:buFont typeface="Arial" panose="020B0604020202020204" pitchFamily="34" charset="0"/>
              <a:buChar char="•"/>
            </a:pPr>
            <a:r>
              <a:rPr lang="en-US" sz="2400" dirty="0"/>
              <a:t>Re-epithelialization</a:t>
            </a:r>
          </a:p>
          <a:p>
            <a:pPr marL="800100" lvl="1" indent="-342900">
              <a:buFont typeface="Arial" panose="020B0604020202020204" pitchFamily="34" charset="0"/>
              <a:buChar char="•"/>
            </a:pPr>
            <a:r>
              <a:rPr lang="en-US" sz="2400" dirty="0"/>
              <a:t>Collagen formation</a:t>
            </a:r>
          </a:p>
          <a:p>
            <a:pPr marL="800100" lvl="1" indent="-342900">
              <a:buFont typeface="Arial" panose="020B0604020202020204" pitchFamily="34" charset="0"/>
              <a:buChar char="•"/>
            </a:pPr>
            <a:r>
              <a:rPr lang="en-US" sz="2400" dirty="0"/>
              <a:t>Epithelial hyperplasia</a:t>
            </a:r>
          </a:p>
          <a:p>
            <a:pPr marL="342900" indent="-342900">
              <a:buFont typeface="Arial" panose="020B0604020202020204" pitchFamily="34" charset="0"/>
              <a:buChar char="•"/>
            </a:pPr>
            <a:r>
              <a:rPr lang="en-US" sz="2400" dirty="0"/>
              <a:t>Quantitative</a:t>
            </a:r>
          </a:p>
          <a:p>
            <a:pPr marL="800100" lvl="1" indent="-342900">
              <a:buFont typeface="Arial" panose="020B0604020202020204" pitchFamily="34" charset="0"/>
              <a:buChar char="•"/>
            </a:pPr>
            <a:r>
              <a:rPr lang="en-US" sz="2400" dirty="0"/>
              <a:t>Measure entire wound length and measure amount of new epithelial covering and determine percentage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6533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t>Histologic scoring</a:t>
            </a:r>
            <a:endParaRPr lang="en-US" sz="2800" b="1" dirty="0">
              <a:latin typeface="Arial" pitchFamily="34" charset="0"/>
              <a:cs typeface="Times New Roman" pitchFamily="18" charset="0"/>
            </a:endParaRPr>
          </a:p>
        </p:txBody>
      </p:sp>
      <p:sp>
        <p:nvSpPr>
          <p:cNvPr id="5" name="Rectangle 4"/>
          <p:cNvSpPr/>
          <p:nvPr/>
        </p:nvSpPr>
        <p:spPr>
          <a:xfrm>
            <a:off x="1295400" y="5029200"/>
            <a:ext cx="6553200" cy="1200329"/>
          </a:xfrm>
          <a:prstGeom prst="rect">
            <a:avLst/>
          </a:prstGeom>
        </p:spPr>
        <p:txBody>
          <a:bodyPr wrap="square">
            <a:spAutoFit/>
          </a:bodyPr>
          <a:lstStyle/>
          <a:p>
            <a:r>
              <a:rPr lang="en-US" dirty="0"/>
              <a:t>Mean Histological Scores following partial thickness burns in 4 minipigs treated with vehicle, silver sulfadiazine and two test articles.  The test articles, vehicle and positive control all positively effected the burn resolution.</a:t>
            </a:r>
          </a:p>
        </p:txBody>
      </p:sp>
      <p:graphicFrame>
        <p:nvGraphicFramePr>
          <p:cNvPr id="7" name="Chart 6"/>
          <p:cNvGraphicFramePr/>
          <p:nvPr>
            <p:extLst>
              <p:ext uri="{D42A27DB-BD31-4B8C-83A1-F6EECF244321}">
                <p14:modId xmlns:p14="http://schemas.microsoft.com/office/powerpoint/2010/main" val="1721142097"/>
              </p:ext>
            </p:extLst>
          </p:nvPr>
        </p:nvGraphicFramePr>
        <p:xfrm>
          <a:off x="1800225" y="1305054"/>
          <a:ext cx="5715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029200" y="4191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TA 1</a:t>
            </a:r>
          </a:p>
        </p:txBody>
      </p:sp>
    </p:spTree>
    <p:extLst>
      <p:ext uri="{BB962C8B-B14F-4D97-AF65-F5344CB8AC3E}">
        <p14:creationId xmlns:p14="http://schemas.microsoft.com/office/powerpoint/2010/main" val="1868599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t>Histologic scoring</a:t>
            </a:r>
            <a:endParaRPr lang="en-US" sz="2800" b="1" dirty="0">
              <a:latin typeface="Arial" pitchFamily="34" charset="0"/>
              <a:cs typeface="Times New Roman" pitchFamily="18" charset="0"/>
            </a:endParaRPr>
          </a:p>
        </p:txBody>
      </p:sp>
      <p:sp>
        <p:nvSpPr>
          <p:cNvPr id="5" name="Rectangle 4"/>
          <p:cNvSpPr/>
          <p:nvPr/>
        </p:nvSpPr>
        <p:spPr>
          <a:xfrm>
            <a:off x="523875" y="5543182"/>
            <a:ext cx="7543800" cy="830997"/>
          </a:xfrm>
          <a:prstGeom prst="rect">
            <a:avLst/>
          </a:prstGeom>
        </p:spPr>
        <p:txBody>
          <a:bodyPr wrap="square">
            <a:spAutoFit/>
          </a:bodyPr>
          <a:lstStyle/>
          <a:p>
            <a:r>
              <a:rPr lang="en-US" sz="2400" dirty="0"/>
              <a:t>CD31 and KI67 IHC demonstrating marked increases in the burn site at 20 days consistent with tissue healing</a:t>
            </a:r>
          </a:p>
        </p:txBody>
      </p:sp>
      <p:pic>
        <p:nvPicPr>
          <p:cNvPr id="7" name="Picture 9" descr="C:\Users\pfoubert\Desktop\2013-06-21_Expt11_CD31 Minipig CBI_Pilot ADRC\d20_R1_periph_1x10.tif"/>
          <p:cNvPicPr>
            <a:picLocks noChangeAspect="1" noChangeArrowheads="1"/>
          </p:cNvPicPr>
          <p:nvPr/>
        </p:nvPicPr>
        <p:blipFill>
          <a:blip r:embed="rId3" cstate="print">
            <a:lum bright="-16000" contrast="30000"/>
          </a:blip>
          <a:srcRect/>
          <a:stretch>
            <a:fillRect/>
          </a:stretch>
        </p:blipFill>
        <p:spPr bwMode="auto">
          <a:xfrm>
            <a:off x="685800" y="1361836"/>
            <a:ext cx="3200400" cy="1828800"/>
          </a:xfrm>
          <a:prstGeom prst="rect">
            <a:avLst/>
          </a:prstGeom>
          <a:noFill/>
          <a:ln w="9525">
            <a:noFill/>
            <a:miter lim="800000"/>
            <a:headEnd/>
            <a:tailEnd/>
          </a:ln>
        </p:spPr>
      </p:pic>
      <p:pic>
        <p:nvPicPr>
          <p:cNvPr id="8" name="Picture 8" descr="C:\Users\pfoubert\Desktop\2013-06-21_Expt11_CD31 Minipig CBI_Pilot ADRC\d20_R1_periph_1x4.tif"/>
          <p:cNvPicPr>
            <a:picLocks noChangeAspect="1" noChangeArrowheads="1"/>
          </p:cNvPicPr>
          <p:nvPr/>
        </p:nvPicPr>
        <p:blipFill>
          <a:blip r:embed="rId4" cstate="print">
            <a:lum bright="-24000" contrast="30000"/>
          </a:blip>
          <a:srcRect/>
          <a:stretch>
            <a:fillRect/>
          </a:stretch>
        </p:blipFill>
        <p:spPr bwMode="auto">
          <a:xfrm>
            <a:off x="1104900" y="3452509"/>
            <a:ext cx="3124200" cy="1828800"/>
          </a:xfrm>
          <a:prstGeom prst="rect">
            <a:avLst/>
          </a:prstGeom>
          <a:noFill/>
          <a:ln w="9525">
            <a:noFill/>
            <a:miter lim="800000"/>
            <a:headEnd/>
            <a:tailEnd/>
          </a:ln>
        </p:spPr>
      </p:pic>
      <p:pic>
        <p:nvPicPr>
          <p:cNvPr id="9" name="Picture 3" descr="C:\Users\pfoubert\Desktop\2013-06-21_Expt11_IHC Ki67 Pig\R1_periph_Ki67_2x10.tif"/>
          <p:cNvPicPr>
            <a:picLocks noChangeAspect="1" noChangeArrowheads="1"/>
          </p:cNvPicPr>
          <p:nvPr/>
        </p:nvPicPr>
        <p:blipFill>
          <a:blip r:embed="rId5" cstate="print">
            <a:lum bright="-22000" contrast="30000"/>
          </a:blip>
          <a:srcRect/>
          <a:stretch>
            <a:fillRect/>
          </a:stretch>
        </p:blipFill>
        <p:spPr bwMode="auto">
          <a:xfrm>
            <a:off x="4648200" y="1272260"/>
            <a:ext cx="2743200" cy="1918376"/>
          </a:xfrm>
          <a:prstGeom prst="rect">
            <a:avLst/>
          </a:prstGeom>
          <a:noFill/>
          <a:ln w="9525">
            <a:noFill/>
            <a:miter lim="800000"/>
            <a:headEnd/>
            <a:tailEnd/>
          </a:ln>
        </p:spPr>
      </p:pic>
      <p:pic>
        <p:nvPicPr>
          <p:cNvPr id="10" name="Picture 2" descr="C:\Users\pfoubert\Desktop\2013-06-21_Expt11_IHC Ki67 Pig\R1_periph_Ki67_1x10.tif"/>
          <p:cNvPicPr>
            <a:picLocks noChangeAspect="1" noChangeArrowheads="1"/>
          </p:cNvPicPr>
          <p:nvPr/>
        </p:nvPicPr>
        <p:blipFill>
          <a:blip r:embed="rId6" cstate="print">
            <a:lum bright="-24000" contrast="30000"/>
          </a:blip>
          <a:srcRect/>
          <a:stretch>
            <a:fillRect/>
          </a:stretch>
        </p:blipFill>
        <p:spPr bwMode="auto">
          <a:xfrm>
            <a:off x="5334000" y="3449763"/>
            <a:ext cx="2438400" cy="1831546"/>
          </a:xfrm>
          <a:prstGeom prst="rect">
            <a:avLst/>
          </a:prstGeom>
          <a:noFill/>
          <a:ln w="9525">
            <a:noFill/>
            <a:miter lim="800000"/>
            <a:headEnd/>
            <a:tailEnd/>
          </a:ln>
        </p:spPr>
      </p:pic>
    </p:spTree>
    <p:extLst>
      <p:ext uri="{BB962C8B-B14F-4D97-AF65-F5344CB8AC3E}">
        <p14:creationId xmlns:p14="http://schemas.microsoft.com/office/powerpoint/2010/main" val="384853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646331"/>
          </a:xfrm>
          <a:prstGeom prst="rect">
            <a:avLst/>
          </a:prstGeom>
          <a:noFill/>
          <a:ln w="9525">
            <a:noFill/>
            <a:miter lim="800000"/>
            <a:headEnd/>
            <a:tailEnd/>
          </a:ln>
        </p:spPr>
        <p:txBody>
          <a:bodyPr wrap="square">
            <a:spAutoFit/>
          </a:bodyPr>
          <a:lstStyle/>
          <a:p>
            <a:pPr algn="ctr" eaLnBrk="1" hangingPunct="1"/>
            <a:r>
              <a:rPr lang="en-US" sz="3600" b="1" dirty="0"/>
              <a:t>Summary</a:t>
            </a:r>
            <a:endParaRPr lang="en-US" sz="3600" b="1" dirty="0">
              <a:latin typeface="Arial" pitchFamily="34" charset="0"/>
              <a:cs typeface="Times New Roman" pitchFamily="18" charset="0"/>
            </a:endParaRPr>
          </a:p>
        </p:txBody>
      </p:sp>
      <p:sp>
        <p:nvSpPr>
          <p:cNvPr id="5" name="Rectangle 4"/>
          <p:cNvSpPr/>
          <p:nvPr/>
        </p:nvSpPr>
        <p:spPr>
          <a:xfrm>
            <a:off x="1219200" y="1705888"/>
            <a:ext cx="6553200" cy="3908762"/>
          </a:xfrm>
          <a:prstGeom prst="rect">
            <a:avLst/>
          </a:prstGeom>
        </p:spPr>
        <p:txBody>
          <a:bodyPr wrap="square">
            <a:spAutoFit/>
          </a:bodyPr>
          <a:lstStyle/>
          <a:p>
            <a:pPr marL="342900" indent="-342900">
              <a:buFont typeface="Arial" panose="020B0604020202020204" pitchFamily="34" charset="0"/>
              <a:buChar char="•"/>
            </a:pPr>
            <a:r>
              <a:rPr lang="en-US" sz="2800" dirty="0"/>
              <a:t>At CBI, we have developed and validated a consistent and reproducible model of partial and full thickness burns in minipigs</a:t>
            </a:r>
          </a:p>
          <a:p>
            <a:pPr marL="342900" indent="-342900">
              <a:buFont typeface="Arial" panose="020B0604020202020204" pitchFamily="34" charset="0"/>
              <a:buChar char="•"/>
            </a:pPr>
            <a:r>
              <a:rPr lang="en-US" sz="2800" dirty="0"/>
              <a:t>The lesion is uniform and consistent between sites on the same animal and between animals both macroscopically and microscopically.</a:t>
            </a:r>
          </a:p>
          <a:p>
            <a:pPr>
              <a:buNone/>
            </a:pPr>
            <a:endParaRPr lang="en-US" sz="2400" dirty="0"/>
          </a:p>
        </p:txBody>
      </p:sp>
    </p:spTree>
    <p:extLst>
      <p:ext uri="{BB962C8B-B14F-4D97-AF65-F5344CB8AC3E}">
        <p14:creationId xmlns:p14="http://schemas.microsoft.com/office/powerpoint/2010/main" val="359605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sp>
        <p:nvSpPr>
          <p:cNvPr id="4" name="Title 1"/>
          <p:cNvSpPr>
            <a:spLocks noGrp="1"/>
          </p:cNvSpPr>
          <p:nvPr>
            <p:ph type="title"/>
          </p:nvPr>
        </p:nvSpPr>
        <p:spPr>
          <a:xfrm>
            <a:off x="304800" y="533400"/>
            <a:ext cx="8229600" cy="1143000"/>
          </a:xfrm>
          <a:extLst>
            <a:ext uri="{909E8E84-426E-40dd-AFC4-6F175D3DCCD1}"/>
            <a:ext uri="{91240B29-F687-4f45-9708-019B960494DF}"/>
            <a:ext uri="{AF507438-7753-43e0-B8FC-AC1667EBCBE1}"/>
            <a:ext uri="{FAA26D3D-D897-4be2-8F04-BA451C77F1D7}"/>
          </a:extLst>
        </p:spPr>
        <p:txBody>
          <a:bodyPr rtlCol="0">
            <a:normAutofit/>
          </a:bodyPr>
          <a:lstStyle/>
          <a:p>
            <a:pPr fontAlgn="auto">
              <a:spcAft>
                <a:spcPts val="0"/>
              </a:spcAft>
              <a:defRPr/>
            </a:pPr>
            <a:r>
              <a:rPr lang="en-US" sz="3600" dirty="0"/>
              <a:t>Model induction in Rats</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a:cs typeface="Gill Sans"/>
            </a:endParaRPr>
          </a:p>
        </p:txBody>
      </p:sp>
      <p:sp>
        <p:nvSpPr>
          <p:cNvPr id="7172" name="Content Placeholder 2"/>
          <p:cNvSpPr>
            <a:spLocks noGrp="1"/>
          </p:cNvSpPr>
          <p:nvPr>
            <p:ph idx="1"/>
          </p:nvPr>
        </p:nvSpPr>
        <p:spPr>
          <a:xfrm>
            <a:off x="609600" y="1295400"/>
            <a:ext cx="7620000" cy="5105400"/>
          </a:xfrm>
        </p:spPr>
        <p:txBody>
          <a:bodyPr/>
          <a:lstStyle/>
          <a:p>
            <a:pPr>
              <a:lnSpc>
                <a:spcPct val="140000"/>
              </a:lnSpc>
            </a:pPr>
            <a:endParaRPr lang="en-US" sz="2000">
              <a:latin typeface="Gill Sans"/>
              <a:ea typeface="Gill Sans"/>
              <a:cs typeface="Gill Sans"/>
            </a:endParaRPr>
          </a:p>
          <a:p>
            <a:r>
              <a:rPr lang="en-US" sz="1600"/>
              <a:t>CBI offers either full or partial thickness dermal burn modeling in rats that demonstrates dermal healing and is also humane and well tolerated by the rat</a:t>
            </a:r>
            <a:endParaRPr lang="en-US" sz="1400"/>
          </a:p>
          <a:p>
            <a:pPr lvl="1"/>
            <a:endParaRPr lang="en-US" sz="1400"/>
          </a:p>
          <a:p>
            <a:pPr lvl="1"/>
            <a:r>
              <a:rPr lang="en-US" sz="1400"/>
              <a:t>Uniform full or partial thickness burns are surgically-induced under strict aseptic conditions with intense post surgical care, systemic antibiotics and pain control.</a:t>
            </a:r>
          </a:p>
          <a:p>
            <a:pPr lvl="1">
              <a:buFont typeface="Arial" pitchFamily="34" charset="0"/>
              <a:buNone/>
            </a:pPr>
            <a:endParaRPr lang="en-US" sz="1400"/>
          </a:p>
          <a:p>
            <a:pPr lvl="1"/>
            <a:r>
              <a:rPr lang="en-US" sz="1400"/>
              <a:t>Device used is a small aluminum rod that is heated to a defined temperature (either 100 or 200C for partial or full thickness respectively) and held onto the skin for a defined time (generally 30 sec min for partial and 45-60 sec for full thickness). Alternatively, hot water method may be used.</a:t>
            </a:r>
          </a:p>
          <a:p>
            <a:pPr lvl="1"/>
            <a:endParaRPr lang="en-US" sz="1400"/>
          </a:p>
          <a:p>
            <a:pPr lvl="1"/>
            <a:r>
              <a:rPr lang="en-US" sz="1400"/>
              <a:t>Test article and bandaging is administered appropriately</a:t>
            </a:r>
          </a:p>
          <a:p>
            <a:pPr lvl="1"/>
            <a:r>
              <a:rPr lang="en-US" sz="1400"/>
              <a:t>Lesions are measured and photographed</a:t>
            </a:r>
          </a:p>
          <a:p>
            <a:pPr lvl="1"/>
            <a:r>
              <a:rPr lang="en-US" sz="1400"/>
              <a:t>Biopsy or histopathology for histology, IHC or bioanalysis may be performed</a:t>
            </a:r>
          </a:p>
          <a:p>
            <a:pPr>
              <a:lnSpc>
                <a:spcPct val="140000"/>
              </a:lnSpc>
            </a:pPr>
            <a:endParaRPr lang="en-US" sz="2000">
              <a:latin typeface="Gill Sans"/>
              <a:ea typeface="Gill Sans"/>
              <a:cs typeface="Gill Sans"/>
            </a:endParaRPr>
          </a:p>
          <a:p>
            <a:pPr>
              <a:lnSpc>
                <a:spcPct val="140000"/>
              </a:lnSpc>
              <a:buFont typeface="Arial" pitchFamily="34" charset="0"/>
              <a:buNone/>
            </a:pPr>
            <a:endParaRPr lang="en-US" sz="2000">
              <a:latin typeface="Gill Sans"/>
              <a:ea typeface="Gill Sans"/>
              <a:cs typeface="Gill Sans"/>
            </a:endParaRPr>
          </a:p>
          <a:p>
            <a:pPr>
              <a:lnSpc>
                <a:spcPct val="140000"/>
              </a:lnSpc>
              <a:buFontTx/>
              <a:buNone/>
            </a:pPr>
            <a:endParaRPr lang="en-US" sz="2000">
              <a:latin typeface="Gill Sans"/>
              <a:ea typeface="Gill Sans"/>
              <a:cs typeface="Gill Sans"/>
            </a:endParaRPr>
          </a:p>
          <a:p>
            <a:pPr>
              <a:lnSpc>
                <a:spcPct val="140000"/>
              </a:lnSpc>
            </a:pPr>
            <a:endParaRPr lang="en-US" sz="2000">
              <a:latin typeface="Gill Sans"/>
              <a:ea typeface="Gill Sans"/>
              <a:cs typeface="Gill Sans"/>
            </a:endParaRPr>
          </a:p>
        </p:txBody>
      </p:sp>
      <p:pic>
        <p:nvPicPr>
          <p:cNvPr id="7173"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7174"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sp>
        <p:nvSpPr>
          <p:cNvPr id="4" name="Title 1"/>
          <p:cNvSpPr>
            <a:spLocks noGrp="1"/>
          </p:cNvSpPr>
          <p:nvPr>
            <p:ph type="title"/>
          </p:nvPr>
        </p:nvSpPr>
        <p:spPr>
          <a:xfrm>
            <a:off x="304800" y="533400"/>
            <a:ext cx="8229600" cy="1143000"/>
          </a:xfrm>
          <a:extLst>
            <a:ext uri="{909E8E84-426E-40dd-AFC4-6F175D3DCCD1}"/>
            <a:ext uri="{91240B29-F687-4f45-9708-019B960494DF}"/>
            <a:ext uri="{AF507438-7753-43e0-B8FC-AC1667EBCBE1}"/>
            <a:ext uri="{FAA26D3D-D897-4be2-8F04-BA451C77F1D7}"/>
          </a:extLst>
        </p:spPr>
        <p:txBody>
          <a:bodyPr rtlCol="0">
            <a:normAutofit/>
          </a:bodyPr>
          <a:lstStyle/>
          <a:p>
            <a:pPr fontAlgn="auto">
              <a:spcAft>
                <a:spcPts val="0"/>
              </a:spcAft>
              <a:defRPr/>
            </a:pPr>
            <a:r>
              <a:rPr lang="en-US" sz="3600" b="1" dirty="0"/>
              <a:t>Typical Parameters for both pigs and rats</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a:cs typeface="Gill Sans"/>
            </a:endParaRPr>
          </a:p>
        </p:txBody>
      </p:sp>
      <p:sp>
        <p:nvSpPr>
          <p:cNvPr id="8196" name="Content Placeholder 2"/>
          <p:cNvSpPr>
            <a:spLocks noGrp="1"/>
          </p:cNvSpPr>
          <p:nvPr>
            <p:ph idx="1"/>
          </p:nvPr>
        </p:nvSpPr>
        <p:spPr>
          <a:xfrm>
            <a:off x="609600" y="1295400"/>
            <a:ext cx="7620000" cy="4572000"/>
          </a:xfrm>
        </p:spPr>
        <p:txBody>
          <a:bodyPr/>
          <a:lstStyle/>
          <a:p>
            <a:pPr>
              <a:lnSpc>
                <a:spcPct val="140000"/>
              </a:lnSpc>
            </a:pPr>
            <a:endParaRPr lang="en-US" sz="2000">
              <a:latin typeface="Gill Sans"/>
              <a:ea typeface="Gill Sans"/>
              <a:cs typeface="Gill Sans"/>
            </a:endParaRPr>
          </a:p>
          <a:p>
            <a:pPr lvl="1"/>
            <a:r>
              <a:rPr lang="en-US" sz="2000"/>
              <a:t>Daily to weekly body weights</a:t>
            </a:r>
          </a:p>
          <a:p>
            <a:pPr lvl="1"/>
            <a:r>
              <a:rPr lang="en-US" sz="2000"/>
              <a:t>Daily clinical observations</a:t>
            </a:r>
          </a:p>
          <a:p>
            <a:pPr lvl="1"/>
            <a:r>
              <a:rPr lang="en-US" sz="2000"/>
              <a:t>Food consumption</a:t>
            </a:r>
          </a:p>
          <a:p>
            <a:pPr lvl="1"/>
            <a:r>
              <a:rPr lang="en-US" sz="2000"/>
              <a:t>Clinical pathology</a:t>
            </a:r>
          </a:p>
          <a:p>
            <a:pPr lvl="1"/>
            <a:r>
              <a:rPr lang="en-US" sz="2000"/>
              <a:t>Toxicokinetics or pharmacokinetics</a:t>
            </a:r>
          </a:p>
          <a:p>
            <a:pPr lvl="1"/>
            <a:r>
              <a:rPr lang="en-US" sz="2000"/>
              <a:t>Measurements and photography</a:t>
            </a:r>
          </a:p>
          <a:p>
            <a:pPr lvl="1"/>
            <a:r>
              <a:rPr lang="en-US" sz="2000"/>
              <a:t>Necropsy or site biopsy</a:t>
            </a:r>
          </a:p>
          <a:p>
            <a:pPr lvl="1"/>
            <a:r>
              <a:rPr lang="en-US" sz="2000"/>
              <a:t>Histopathology with special staining</a:t>
            </a:r>
          </a:p>
          <a:p>
            <a:pPr lvl="1"/>
            <a:r>
              <a:rPr lang="en-US" sz="2000"/>
              <a:t>Sponsor specific bioassays</a:t>
            </a:r>
          </a:p>
          <a:p>
            <a:pPr>
              <a:lnSpc>
                <a:spcPct val="140000"/>
              </a:lnSpc>
            </a:pPr>
            <a:endParaRPr lang="en-US" sz="2000">
              <a:latin typeface="Gill Sans"/>
              <a:ea typeface="Gill Sans"/>
              <a:cs typeface="Gill Sans"/>
            </a:endParaRPr>
          </a:p>
          <a:p>
            <a:pPr>
              <a:lnSpc>
                <a:spcPct val="140000"/>
              </a:lnSpc>
              <a:buFont typeface="Arial" pitchFamily="34" charset="0"/>
              <a:buNone/>
            </a:pPr>
            <a:endParaRPr lang="en-US" sz="2000">
              <a:latin typeface="Gill Sans"/>
              <a:ea typeface="Gill Sans"/>
              <a:cs typeface="Gill Sans"/>
            </a:endParaRPr>
          </a:p>
          <a:p>
            <a:pPr>
              <a:lnSpc>
                <a:spcPct val="140000"/>
              </a:lnSpc>
              <a:buFontTx/>
              <a:buNone/>
            </a:pPr>
            <a:endParaRPr lang="en-US" sz="2000">
              <a:latin typeface="Gill Sans"/>
              <a:ea typeface="Gill Sans"/>
              <a:cs typeface="Gill Sans"/>
            </a:endParaRPr>
          </a:p>
          <a:p>
            <a:pPr>
              <a:lnSpc>
                <a:spcPct val="140000"/>
              </a:lnSpc>
            </a:pPr>
            <a:endParaRPr lang="en-US" sz="2000" b="1">
              <a:latin typeface="Gill Sans"/>
              <a:ea typeface="Gill Sans"/>
              <a:cs typeface="Gill Sans"/>
            </a:endParaRPr>
          </a:p>
        </p:txBody>
      </p:sp>
      <p:pic>
        <p:nvPicPr>
          <p:cNvPr id="8197"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8198"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sp>
        <p:nvSpPr>
          <p:cNvPr id="4" name="Title 1"/>
          <p:cNvSpPr>
            <a:spLocks noGrp="1"/>
          </p:cNvSpPr>
          <p:nvPr>
            <p:ph type="title"/>
          </p:nvPr>
        </p:nvSpPr>
        <p:spPr>
          <a:xfrm>
            <a:off x="304800" y="533400"/>
            <a:ext cx="8229600" cy="1143000"/>
          </a:xfrm>
          <a:extLst>
            <a:ext uri="{909E8E84-426E-40dd-AFC4-6F175D3DCCD1}"/>
            <a:ext uri="{91240B29-F687-4f45-9708-019B960494DF}"/>
            <a:ext uri="{AF507438-7753-43e0-B8FC-AC1667EBCBE1}"/>
            <a:ext uri="{FAA26D3D-D897-4be2-8F04-BA451C77F1D7}"/>
          </a:extLst>
        </p:spPr>
        <p:txBody>
          <a:bodyPr rtlCol="0">
            <a:normAutofit fontScale="90000"/>
          </a:bodyPr>
          <a:lstStyle/>
          <a:p>
            <a:pPr fontAlgn="auto">
              <a:spcAft>
                <a:spcPts val="0"/>
              </a:spcAft>
              <a:defRPr/>
            </a:pPr>
            <a:r>
              <a:rPr lang="en-US" sz="4000" dirty="0"/>
              <a:t>Typical findings for both pigs and rats for standard parameters</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a:cs typeface="Gill Sans"/>
            </a:endParaRPr>
          </a:p>
        </p:txBody>
      </p:sp>
      <p:sp>
        <p:nvSpPr>
          <p:cNvPr id="9220" name="Content Placeholder 2"/>
          <p:cNvSpPr>
            <a:spLocks noGrp="1"/>
          </p:cNvSpPr>
          <p:nvPr>
            <p:ph idx="1"/>
          </p:nvPr>
        </p:nvSpPr>
        <p:spPr>
          <a:xfrm>
            <a:off x="609600" y="1295400"/>
            <a:ext cx="7620000" cy="5105400"/>
          </a:xfrm>
        </p:spPr>
        <p:txBody>
          <a:bodyPr/>
          <a:lstStyle/>
          <a:p>
            <a:pPr>
              <a:lnSpc>
                <a:spcPct val="140000"/>
              </a:lnSpc>
            </a:pPr>
            <a:endParaRPr lang="en-US" sz="2000">
              <a:latin typeface="Gill Sans"/>
              <a:ea typeface="Gill Sans"/>
              <a:cs typeface="Gill Sans"/>
            </a:endParaRPr>
          </a:p>
          <a:p>
            <a:pPr lvl="1"/>
            <a:r>
              <a:rPr lang="en-US" sz="2000"/>
              <a:t>For typical burn studies in which focal burns are placed on the dorsum:</a:t>
            </a:r>
          </a:p>
          <a:p>
            <a:pPr lvl="1"/>
            <a:endParaRPr lang="en-US" sz="2000"/>
          </a:p>
          <a:p>
            <a:pPr lvl="2"/>
            <a:r>
              <a:rPr lang="en-US" sz="1800"/>
              <a:t>Procedure is well tolerated with adequate pain relief</a:t>
            </a:r>
          </a:p>
          <a:p>
            <a:pPr lvl="2"/>
            <a:r>
              <a:rPr lang="en-US" sz="1800"/>
              <a:t>Daily to weekly body weights:  There is mild body weight loss over the first week with return to weight gain after 1 week</a:t>
            </a:r>
          </a:p>
          <a:p>
            <a:pPr lvl="2"/>
            <a:r>
              <a:rPr lang="en-US" sz="1800"/>
              <a:t>Daily clinical observations:  Animals may be slightly lethargic</a:t>
            </a:r>
          </a:p>
          <a:p>
            <a:pPr lvl="2"/>
            <a:r>
              <a:rPr lang="en-US" sz="1800"/>
              <a:t>Food consumption:  No change or slight qualitative decrease</a:t>
            </a:r>
          </a:p>
          <a:p>
            <a:pPr lvl="2"/>
            <a:r>
              <a:rPr lang="en-US" sz="1800"/>
              <a:t>Clinical pathology:  Within normal limits</a:t>
            </a:r>
          </a:p>
          <a:p>
            <a:pPr lvl="2"/>
            <a:r>
              <a:rPr lang="en-US" sz="1800"/>
              <a:t>For extensive burns (&gt;50%) changes are seen in clinical pathology including glucose, total protein, albumin, LDH, insulin, BUN</a:t>
            </a:r>
          </a:p>
          <a:p>
            <a:pPr>
              <a:lnSpc>
                <a:spcPct val="140000"/>
              </a:lnSpc>
            </a:pPr>
            <a:endParaRPr lang="en-US" sz="2000">
              <a:latin typeface="Gill Sans"/>
              <a:ea typeface="Gill Sans"/>
              <a:cs typeface="Gill Sans"/>
            </a:endParaRPr>
          </a:p>
          <a:p>
            <a:pPr>
              <a:lnSpc>
                <a:spcPct val="140000"/>
              </a:lnSpc>
              <a:buFont typeface="Arial" pitchFamily="34" charset="0"/>
              <a:buNone/>
            </a:pPr>
            <a:endParaRPr lang="en-US" sz="2000">
              <a:latin typeface="Gill Sans"/>
              <a:ea typeface="Gill Sans"/>
              <a:cs typeface="Gill Sans"/>
            </a:endParaRPr>
          </a:p>
          <a:p>
            <a:pPr>
              <a:lnSpc>
                <a:spcPct val="140000"/>
              </a:lnSpc>
              <a:buFontTx/>
              <a:buNone/>
            </a:pPr>
            <a:endParaRPr lang="en-US" sz="2000">
              <a:latin typeface="Gill Sans"/>
              <a:ea typeface="Gill Sans"/>
              <a:cs typeface="Gill Sans"/>
            </a:endParaRPr>
          </a:p>
          <a:p>
            <a:pPr>
              <a:lnSpc>
                <a:spcPct val="140000"/>
              </a:lnSpc>
            </a:pPr>
            <a:endParaRPr lang="en-US" sz="2000">
              <a:latin typeface="Gill Sans"/>
              <a:ea typeface="Gill Sans"/>
              <a:cs typeface="Gill Sans"/>
            </a:endParaRPr>
          </a:p>
        </p:txBody>
      </p:sp>
      <p:pic>
        <p:nvPicPr>
          <p:cNvPr id="9221"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9222"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sp>
        <p:nvSpPr>
          <p:cNvPr id="10244" name="Content Placeholder 2"/>
          <p:cNvSpPr>
            <a:spLocks noGrp="1"/>
          </p:cNvSpPr>
          <p:nvPr>
            <p:ph idx="1"/>
          </p:nvPr>
        </p:nvSpPr>
        <p:spPr>
          <a:xfrm>
            <a:off x="685800" y="1981200"/>
            <a:ext cx="7391400" cy="3535363"/>
          </a:xfrm>
        </p:spPr>
        <p:txBody>
          <a:bodyPr/>
          <a:lstStyle/>
          <a:p>
            <a:pPr>
              <a:lnSpc>
                <a:spcPct val="140000"/>
              </a:lnSpc>
            </a:pPr>
            <a:endParaRPr lang="en-US" sz="2000">
              <a:latin typeface="Gill Sans"/>
              <a:ea typeface="Gill Sans"/>
              <a:cs typeface="Gill Sans"/>
            </a:endParaRPr>
          </a:p>
          <a:p>
            <a:pPr>
              <a:lnSpc>
                <a:spcPct val="140000"/>
              </a:lnSpc>
            </a:pPr>
            <a:endParaRPr lang="en-US" sz="2000">
              <a:latin typeface="Gill Sans"/>
              <a:ea typeface="Gill Sans"/>
              <a:cs typeface="Gill Sans"/>
            </a:endParaRPr>
          </a:p>
          <a:p>
            <a:pPr>
              <a:lnSpc>
                <a:spcPct val="140000"/>
              </a:lnSpc>
              <a:buFont typeface="Arial" pitchFamily="34" charset="0"/>
              <a:buNone/>
            </a:pPr>
            <a:endParaRPr lang="en-US" sz="2000">
              <a:latin typeface="Gill Sans"/>
              <a:ea typeface="Gill Sans"/>
              <a:cs typeface="Gill Sans"/>
            </a:endParaRPr>
          </a:p>
          <a:p>
            <a:pPr>
              <a:lnSpc>
                <a:spcPct val="140000"/>
              </a:lnSpc>
              <a:buFontTx/>
              <a:buNone/>
            </a:pPr>
            <a:endParaRPr lang="en-US" sz="2000">
              <a:latin typeface="Gill Sans"/>
              <a:ea typeface="Gill Sans"/>
              <a:cs typeface="Gill Sans"/>
            </a:endParaRPr>
          </a:p>
          <a:p>
            <a:pPr>
              <a:lnSpc>
                <a:spcPct val="140000"/>
              </a:lnSpc>
            </a:pPr>
            <a:endParaRPr lang="en-US" sz="2000">
              <a:latin typeface="Gill Sans"/>
              <a:ea typeface="Gill Sans"/>
              <a:cs typeface="Gill Sans"/>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2286000" y="928688"/>
            <a:ext cx="4572000" cy="646331"/>
          </a:xfrm>
          <a:prstGeom prst="rect">
            <a:avLst/>
          </a:prstGeom>
          <a:noFill/>
          <a:ln w="9525">
            <a:noFill/>
            <a:miter lim="800000"/>
            <a:headEnd/>
            <a:tailEnd/>
          </a:ln>
        </p:spPr>
        <p:txBody>
          <a:bodyPr>
            <a:spAutoFit/>
          </a:bodyPr>
          <a:lstStyle/>
          <a:p>
            <a:pPr algn="ctr" eaLnBrk="1" hangingPunct="1"/>
            <a:r>
              <a:rPr lang="en-US" sz="3600" b="1" dirty="0"/>
              <a:t>Histopathology</a:t>
            </a:r>
          </a:p>
        </p:txBody>
      </p:sp>
      <p:sp>
        <p:nvSpPr>
          <p:cNvPr id="10248" name="Rectangle 8"/>
          <p:cNvSpPr>
            <a:spLocks noChangeArrowheads="1"/>
          </p:cNvSpPr>
          <p:nvPr/>
        </p:nvSpPr>
        <p:spPr bwMode="auto">
          <a:xfrm>
            <a:off x="533400" y="2136775"/>
            <a:ext cx="7772400" cy="3538538"/>
          </a:xfrm>
          <a:prstGeom prst="rect">
            <a:avLst/>
          </a:prstGeom>
          <a:noFill/>
          <a:ln w="9525">
            <a:noFill/>
            <a:miter lim="800000"/>
            <a:headEnd/>
            <a:tailEnd/>
          </a:ln>
        </p:spPr>
        <p:txBody>
          <a:bodyPr>
            <a:spAutoFit/>
          </a:bodyPr>
          <a:lstStyle/>
          <a:p>
            <a:pPr eaLnBrk="1" hangingPunct="1">
              <a:buFont typeface="Arial" pitchFamily="34" charset="0"/>
              <a:buChar char="•"/>
            </a:pPr>
            <a:r>
              <a:rPr lang="en-US" sz="2800"/>
              <a:t>Surgical biopsies during course of study as well as necropsy</a:t>
            </a:r>
          </a:p>
          <a:p>
            <a:pPr eaLnBrk="1" hangingPunct="1">
              <a:buFont typeface="Arial" pitchFamily="34" charset="0"/>
              <a:buChar char="•"/>
            </a:pPr>
            <a:r>
              <a:rPr lang="en-US" sz="2800"/>
              <a:t>Tissue stained with HE, trichrome, other stains upon request</a:t>
            </a:r>
          </a:p>
          <a:p>
            <a:pPr eaLnBrk="1" hangingPunct="1">
              <a:buFont typeface="Arial" pitchFamily="34" charset="0"/>
              <a:buChar char="•"/>
            </a:pPr>
            <a:r>
              <a:rPr lang="en-US" sz="2800"/>
              <a:t>IHC for various markers upon request</a:t>
            </a:r>
          </a:p>
          <a:p>
            <a:pPr eaLnBrk="1" hangingPunct="1">
              <a:buFont typeface="Arial" pitchFamily="34" charset="0"/>
              <a:buChar char="•"/>
            </a:pPr>
            <a:r>
              <a:rPr lang="en-US" sz="2800"/>
              <a:t>Digital image analysis for wound size, cellular infiltrates, inflammatory markers or other markers</a:t>
            </a:r>
          </a:p>
          <a:p>
            <a:pPr eaLnBrk="1" hangingPunct="1">
              <a:buFont typeface="Arial" pitchFamily="34" charset="0"/>
              <a:buChar char="•"/>
            </a:pPr>
            <a:r>
              <a:rPr lang="en-US" sz="2800"/>
              <a:t>Photomicroscopy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954107"/>
          </a:xfrm>
          <a:prstGeom prst="rect">
            <a:avLst/>
          </a:prstGeom>
          <a:noFill/>
          <a:ln w="9525">
            <a:noFill/>
            <a:miter lim="800000"/>
            <a:headEnd/>
            <a:tailEnd/>
          </a:ln>
        </p:spPr>
        <p:txBody>
          <a:bodyPr wrap="square">
            <a:spAutoFit/>
          </a:bodyPr>
          <a:lstStyle/>
          <a:p>
            <a:pPr eaLnBrk="1" hangingPunct="1"/>
            <a:r>
              <a:rPr lang="en-US" sz="2800" b="1" dirty="0">
                <a:latin typeface="Arial" pitchFamily="34" charset="0"/>
                <a:cs typeface="Times New Roman" pitchFamily="18" charset="0"/>
              </a:rPr>
              <a:t>Full thickness dermal wound area Days 7-10</a:t>
            </a:r>
          </a:p>
          <a:p>
            <a:pPr eaLnBrk="1" hangingPunct="1"/>
            <a:endParaRPr lang="en-US" sz="2800" b="1" dirty="0"/>
          </a:p>
        </p:txBody>
      </p:sp>
      <p:sp>
        <p:nvSpPr>
          <p:cNvPr id="2" name="Rectangle 1"/>
          <p:cNvSpPr/>
          <p:nvPr/>
        </p:nvSpPr>
        <p:spPr>
          <a:xfrm>
            <a:off x="2286000" y="1381035"/>
            <a:ext cx="4572000" cy="1200329"/>
          </a:xfrm>
          <a:prstGeom prst="rect">
            <a:avLst/>
          </a:prstGeom>
        </p:spPr>
        <p:txBody>
          <a:bodyPr>
            <a:spAutoFit/>
          </a:bodyPr>
          <a:lstStyle/>
          <a:p>
            <a:pPr algn="ctr" eaLnBrk="1" hangingPunct="1"/>
            <a:r>
              <a:rPr lang="en-US" b="1" dirty="0">
                <a:latin typeface="Arial" pitchFamily="34" charset="0"/>
                <a:cs typeface="Times New Roman" pitchFamily="18" charset="0"/>
              </a:rPr>
              <a:t>Dermal burn area following placement of 2 dorsal full thickness burns and treated with various topical test articles. (N=8)</a:t>
            </a:r>
          </a:p>
        </p:txBody>
      </p:sp>
      <p:pic>
        <p:nvPicPr>
          <p:cNvPr id="10" name="Picture 11"/>
          <p:cNvPicPr>
            <a:picLocks noChangeAspect="1" noChangeArrowheads="1"/>
          </p:cNvPicPr>
          <p:nvPr/>
        </p:nvPicPr>
        <p:blipFill>
          <a:blip r:embed="rId3" cstate="print"/>
          <a:srcRect/>
          <a:stretch>
            <a:fillRect/>
          </a:stretch>
        </p:blipFill>
        <p:spPr bwMode="auto">
          <a:xfrm>
            <a:off x="2133600" y="2826623"/>
            <a:ext cx="5029200" cy="3200400"/>
          </a:xfrm>
          <a:prstGeom prst="rect">
            <a:avLst/>
          </a:prstGeom>
          <a:noFill/>
          <a:ln w="9525">
            <a:noFill/>
            <a:miter lim="800000"/>
            <a:headEnd/>
            <a:tailEnd/>
          </a:ln>
        </p:spPr>
      </p:pic>
    </p:spTree>
    <p:extLst>
      <p:ext uri="{BB962C8B-B14F-4D97-AF65-F5344CB8AC3E}">
        <p14:creationId xmlns:p14="http://schemas.microsoft.com/office/powerpoint/2010/main" val="249902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381000"/>
          </a:xfrm>
          <a:prstGeom prst="rect">
            <a:avLst/>
          </a:prstGeom>
          <a:solidFill>
            <a:srgbClr val="316F76"/>
          </a:solidFill>
          <a:ln w="9525">
            <a:noFill/>
            <a:round/>
            <a:headEnd/>
            <a:tailEnd/>
          </a:ln>
        </p:spPr>
        <p:txBody>
          <a:bodyPr/>
          <a:lstStyle/>
          <a:p>
            <a:pPr eaLnBrk="1" hangingPunct="1"/>
            <a:endParaRPr lang="en-US">
              <a:solidFill>
                <a:srgbClr val="000000"/>
              </a:solidFill>
              <a:cs typeface="Arial" pitchFamily="34" charset="0"/>
            </a:endParaRPr>
          </a:p>
        </p:txBody>
      </p:sp>
      <p:pic>
        <p:nvPicPr>
          <p:cNvPr id="10245" name="Picture 18" descr="CBI-PP Logo Master"/>
          <p:cNvPicPr>
            <a:picLocks noChangeAspect="1" noChangeArrowheads="1"/>
          </p:cNvPicPr>
          <p:nvPr/>
        </p:nvPicPr>
        <p:blipFill>
          <a:blip r:embed="rId2" cstate="print"/>
          <a:srcRect/>
          <a:stretch>
            <a:fillRect/>
          </a:stretch>
        </p:blipFill>
        <p:spPr bwMode="auto">
          <a:xfrm>
            <a:off x="7543800" y="5486400"/>
            <a:ext cx="1085850" cy="944563"/>
          </a:xfrm>
          <a:prstGeom prst="rect">
            <a:avLst/>
          </a:prstGeom>
          <a:noFill/>
          <a:ln w="9525">
            <a:noFill/>
            <a:miter lim="800000"/>
            <a:headEnd/>
            <a:tailEnd/>
          </a:ln>
        </p:spPr>
      </p:pic>
      <p:sp>
        <p:nvSpPr>
          <p:cNvPr id="10246" name="TextBox 1"/>
          <p:cNvSpPr txBox="1">
            <a:spLocks noChangeArrowheads="1"/>
          </p:cNvSpPr>
          <p:nvPr/>
        </p:nvSpPr>
        <p:spPr bwMode="auto">
          <a:xfrm>
            <a:off x="609600" y="76200"/>
            <a:ext cx="8077200" cy="266700"/>
          </a:xfrm>
          <a:prstGeom prst="rect">
            <a:avLst/>
          </a:prstGeom>
          <a:noFill/>
          <a:ln w="9525">
            <a:noFill/>
            <a:miter lim="800000"/>
            <a:headEnd/>
            <a:tailEnd/>
          </a:ln>
        </p:spPr>
        <p:txBody>
          <a:bodyPr>
            <a:spAutoFit/>
          </a:bodyPr>
          <a:lstStyle/>
          <a:p>
            <a:pPr algn="ctr" eaLnBrk="1" hangingPunct="1"/>
            <a:r>
              <a:rPr lang="en-US" sz="1200">
                <a:solidFill>
                  <a:schemeClr val="bg1"/>
                </a:solidFill>
                <a:latin typeface="Futura Book"/>
              </a:rPr>
              <a:t>A TRANSLATIONAL APPROACH TO PRECLINICAL RESEARCH</a:t>
            </a:r>
            <a:endParaRPr lang="en-US" sz="1200">
              <a:solidFill>
                <a:schemeClr val="bg1"/>
              </a:solidFill>
            </a:endParaRPr>
          </a:p>
        </p:txBody>
      </p:sp>
      <p:sp>
        <p:nvSpPr>
          <p:cNvPr id="10247" name="Rectangle 7"/>
          <p:cNvSpPr>
            <a:spLocks noChangeArrowheads="1"/>
          </p:cNvSpPr>
          <p:nvPr/>
        </p:nvSpPr>
        <p:spPr bwMode="auto">
          <a:xfrm>
            <a:off x="561975" y="781834"/>
            <a:ext cx="8382000" cy="523220"/>
          </a:xfrm>
          <a:prstGeom prst="rect">
            <a:avLst/>
          </a:prstGeom>
          <a:noFill/>
          <a:ln w="9525">
            <a:noFill/>
            <a:miter lim="800000"/>
            <a:headEnd/>
            <a:tailEnd/>
          </a:ln>
        </p:spPr>
        <p:txBody>
          <a:bodyPr wrap="square">
            <a:spAutoFit/>
          </a:bodyPr>
          <a:lstStyle/>
          <a:p>
            <a:pPr algn="ctr" eaLnBrk="1" hangingPunct="1"/>
            <a:r>
              <a:rPr lang="en-US" sz="2800" b="1" dirty="0">
                <a:latin typeface="Arial" pitchFamily="34" charset="0"/>
                <a:cs typeface="Times New Roman" pitchFamily="18" charset="0"/>
              </a:rPr>
              <a:t>Full thickness dermal wound area Days 11-14</a:t>
            </a:r>
          </a:p>
        </p:txBody>
      </p:sp>
      <p:sp>
        <p:nvSpPr>
          <p:cNvPr id="2" name="Rectangle 1"/>
          <p:cNvSpPr/>
          <p:nvPr/>
        </p:nvSpPr>
        <p:spPr>
          <a:xfrm>
            <a:off x="2286000" y="1381035"/>
            <a:ext cx="4572000" cy="1200329"/>
          </a:xfrm>
          <a:prstGeom prst="rect">
            <a:avLst/>
          </a:prstGeom>
        </p:spPr>
        <p:txBody>
          <a:bodyPr>
            <a:spAutoFit/>
          </a:bodyPr>
          <a:lstStyle/>
          <a:p>
            <a:pPr algn="ctr" eaLnBrk="1" hangingPunct="1"/>
            <a:r>
              <a:rPr lang="en-US" b="1" dirty="0">
                <a:latin typeface="Arial" pitchFamily="34" charset="0"/>
                <a:cs typeface="Times New Roman" pitchFamily="18" charset="0"/>
              </a:rPr>
              <a:t> Dermal burn area following placement of 2 dorsal full thickness burns and treated with various topical test articles. (N=8)</a:t>
            </a:r>
          </a:p>
        </p:txBody>
      </p:sp>
      <p:pic>
        <p:nvPicPr>
          <p:cNvPr id="8" name="Picture 12"/>
          <p:cNvPicPr>
            <a:picLocks noChangeAspect="1" noChangeArrowheads="1"/>
          </p:cNvPicPr>
          <p:nvPr/>
        </p:nvPicPr>
        <p:blipFill>
          <a:blip r:embed="rId3" cstate="print"/>
          <a:srcRect/>
          <a:stretch>
            <a:fillRect/>
          </a:stretch>
        </p:blipFill>
        <p:spPr bwMode="auto">
          <a:xfrm>
            <a:off x="1857375" y="2552789"/>
            <a:ext cx="5791200" cy="3886200"/>
          </a:xfrm>
          <a:prstGeom prst="rect">
            <a:avLst/>
          </a:prstGeom>
          <a:noFill/>
          <a:ln w="9525">
            <a:noFill/>
            <a:miter lim="800000"/>
            <a:headEnd/>
            <a:tailEnd/>
          </a:ln>
        </p:spPr>
      </p:pic>
    </p:spTree>
    <p:extLst>
      <p:ext uri="{BB962C8B-B14F-4D97-AF65-F5344CB8AC3E}">
        <p14:creationId xmlns:p14="http://schemas.microsoft.com/office/powerpoint/2010/main" val="340300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12983</TotalTime>
  <Words>1873</Words>
  <Application>Microsoft Office PowerPoint</Application>
  <PresentationFormat>On-screen Show (4:3)</PresentationFormat>
  <Paragraphs>213</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Futura Book</vt:lpstr>
      <vt:lpstr>Gill Sans</vt:lpstr>
      <vt:lpstr>GillSans Bold</vt:lpstr>
      <vt:lpstr>Lucida Sans Unicode</vt:lpstr>
      <vt:lpstr>Times New Roman</vt:lpstr>
      <vt:lpstr>Office Theme</vt:lpstr>
      <vt:lpstr>CBI  Thermal Dermal Burn Modeling in Rats and Minipigs</vt:lpstr>
      <vt:lpstr>Comparative Biosciences, Inc.</vt:lpstr>
      <vt:lpstr>Model induction in MiniPigs</vt:lpstr>
      <vt:lpstr>Model induction in Rats</vt:lpstr>
      <vt:lpstr>Typical Parameters for both pigs and rats</vt:lpstr>
      <vt:lpstr>Typical findings for both pigs and rats for standard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Meschter</dc:creator>
  <cp:lastModifiedBy>Rachel Stainton</cp:lastModifiedBy>
  <cp:revision>1107</cp:revision>
  <dcterms:created xsi:type="dcterms:W3CDTF">2011-03-28T16:59:14Z</dcterms:created>
  <dcterms:modified xsi:type="dcterms:W3CDTF">2017-03-28T14:56:08Z</dcterms:modified>
</cp:coreProperties>
</file>